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9" r:id="rId2"/>
    <p:sldId id="260" r:id="rId3"/>
    <p:sldId id="273" r:id="rId4"/>
    <p:sldId id="262" r:id="rId5"/>
    <p:sldId id="263" r:id="rId6"/>
    <p:sldId id="267" r:id="rId7"/>
    <p:sldId id="258" r:id="rId8"/>
    <p:sldId id="288" r:id="rId9"/>
    <p:sldId id="291" r:id="rId10"/>
    <p:sldId id="297" r:id="rId11"/>
    <p:sldId id="284" r:id="rId12"/>
    <p:sldId id="286" r:id="rId13"/>
    <p:sldId id="270" r:id="rId14"/>
    <p:sldId id="268" r:id="rId15"/>
    <p:sldId id="269" r:id="rId16"/>
    <p:sldId id="285" r:id="rId17"/>
    <p:sldId id="287" r:id="rId18"/>
    <p:sldId id="264" r:id="rId19"/>
    <p:sldId id="274" r:id="rId20"/>
    <p:sldId id="256" r:id="rId21"/>
    <p:sldId id="272" r:id="rId22"/>
    <p:sldId id="293" r:id="rId23"/>
    <p:sldId id="294" r:id="rId24"/>
    <p:sldId id="296" r:id="rId25"/>
    <p:sldId id="298" r:id="rId26"/>
    <p:sldId id="281" r:id="rId27"/>
    <p:sldId id="265" r:id="rId28"/>
    <p:sldId id="280" r:id="rId29"/>
    <p:sldId id="292" r:id="rId30"/>
    <p:sldId id="295" r:id="rId31"/>
    <p:sldId id="276" r:id="rId32"/>
    <p:sldId id="277" r:id="rId33"/>
    <p:sldId id="279" r:id="rId34"/>
    <p:sldId id="275" r:id="rId35"/>
    <p:sldId id="278" r:id="rId36"/>
    <p:sldId id="28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71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5B96DF-4114-4745-A13B-F7310C879D87}" v="6" dt="2019-04-23T00:15:54.47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14"/>
    <p:restoredTop sz="87008"/>
  </p:normalViewPr>
  <p:slideViewPr>
    <p:cSldViewPr snapToGrid="0" snapToObjects="1">
      <p:cViewPr varScale="1">
        <p:scale>
          <a:sx n="107" d="100"/>
          <a:sy n="107" d="100"/>
        </p:scale>
        <p:origin x="728" y="16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ash Levy" userId="0f662538-7453-45f3-952a-fc9f1a7c515e" providerId="ADAL" clId="{0D5B96DF-4114-4745-A13B-F7310C879D87}"/>
    <pc:docChg chg="undo custSel modSld">
      <pc:chgData name="Akash Levy" userId="0f662538-7453-45f3-952a-fc9f1a7c515e" providerId="ADAL" clId="{0D5B96DF-4114-4745-A13B-F7310C879D87}" dt="2019-04-23T00:16:08.462" v="11" actId="20577"/>
      <pc:docMkLst>
        <pc:docMk/>
      </pc:docMkLst>
      <pc:sldChg chg="addSp delSp modSp">
        <pc:chgData name="Akash Levy" userId="0f662538-7453-45f3-952a-fc9f1a7c515e" providerId="ADAL" clId="{0D5B96DF-4114-4745-A13B-F7310C879D87}" dt="2019-04-23T00:16:08.462" v="11" actId="20577"/>
        <pc:sldMkLst>
          <pc:docMk/>
          <pc:sldMk cId="4181644783" sldId="256"/>
        </pc:sldMkLst>
        <pc:spChg chg="mod">
          <ac:chgData name="Akash Levy" userId="0f662538-7453-45f3-952a-fc9f1a7c515e" providerId="ADAL" clId="{0D5B96DF-4114-4745-A13B-F7310C879D87}" dt="2019-04-22T22:56:56.454" v="3" actId="20577"/>
          <ac:spMkLst>
            <pc:docMk/>
            <pc:sldMk cId="4181644783" sldId="256"/>
            <ac:spMk id="32" creationId="{F1A0ADF1-4508-8144-B3A0-574C6F81B058}"/>
          </ac:spMkLst>
        </pc:spChg>
        <pc:spChg chg="mod">
          <ac:chgData name="Akash Levy" userId="0f662538-7453-45f3-952a-fc9f1a7c515e" providerId="ADAL" clId="{0D5B96DF-4114-4745-A13B-F7310C879D87}" dt="2019-04-23T00:16:08.462" v="11" actId="20577"/>
          <ac:spMkLst>
            <pc:docMk/>
            <pc:sldMk cId="4181644783" sldId="256"/>
            <ac:spMk id="157" creationId="{7C7A70E5-F7EC-1544-9B0A-94A81359B61C}"/>
          </ac:spMkLst>
        </pc:spChg>
        <pc:grpChg chg="del">
          <ac:chgData name="Akash Levy" userId="0f662538-7453-45f3-952a-fc9f1a7c515e" providerId="ADAL" clId="{0D5B96DF-4114-4745-A13B-F7310C879D87}" dt="2019-04-23T00:15:53.278" v="6" actId="478"/>
          <ac:grpSpMkLst>
            <pc:docMk/>
            <pc:sldMk cId="4181644783" sldId="256"/>
            <ac:grpSpMk id="5" creationId="{C59420C4-AE89-CE4A-9CCA-5B5343B8BBD2}"/>
          </ac:grpSpMkLst>
        </pc:grpChg>
        <pc:grpChg chg="add del">
          <ac:chgData name="Akash Levy" userId="0f662538-7453-45f3-952a-fc9f1a7c515e" providerId="ADAL" clId="{0D5B96DF-4114-4745-A13B-F7310C879D87}" dt="2019-04-23T00:15:51.617" v="5" actId="478"/>
          <ac:grpSpMkLst>
            <pc:docMk/>
            <pc:sldMk cId="4181644783" sldId="256"/>
            <ac:grpSpMk id="51" creationId="{46ECE05A-CD3C-2148-8C85-9C0F8404A32E}"/>
          </ac:grpSpMkLst>
        </pc:grpChg>
        <pc:grpChg chg="add">
          <ac:chgData name="Akash Levy" userId="0f662538-7453-45f3-952a-fc9f1a7c515e" providerId="ADAL" clId="{0D5B96DF-4114-4745-A13B-F7310C879D87}" dt="2019-04-23T00:15:54.472" v="7"/>
          <ac:grpSpMkLst>
            <pc:docMk/>
            <pc:sldMk cId="4181644783" sldId="256"/>
            <ac:grpSpMk id="126" creationId="{D464245F-67A1-5244-9F58-FC8B6D0BB09B}"/>
          </ac:grpSpMkLst>
        </pc:gr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A955C-2C67-B444-A115-484C3760AB94}" type="doc">
      <dgm:prSet loTypeId="urn:microsoft.com/office/officeart/2005/8/layout/cycle4" loCatId="" qsTypeId="urn:microsoft.com/office/officeart/2005/8/quickstyle/simple1" qsCatId="simple" csTypeId="urn:microsoft.com/office/officeart/2005/8/colors/accent1_2" csCatId="accent1" phldr="1"/>
      <dgm:spPr/>
      <dgm:t>
        <a:bodyPr/>
        <a:lstStyle/>
        <a:p>
          <a:endParaRPr lang="en-US"/>
        </a:p>
      </dgm:t>
    </dgm:pt>
    <dgm:pt modelId="{3275033F-8318-8F44-AED4-1FA4A3408A07}">
      <dgm:prSet custT="1"/>
      <dgm:spPr>
        <a:solidFill>
          <a:srgbClr val="FF0000"/>
        </a:solidFill>
      </dgm:spPr>
      <dgm:t>
        <a:bodyPr lIns="0" tIns="0" rIns="0" bIns="0"/>
        <a:lstStyle/>
        <a:p>
          <a:r>
            <a:rPr lang="en-US" sz="1400" b="1" dirty="0"/>
            <a:t>Simulation &amp; Modeling</a:t>
          </a:r>
          <a:endParaRPr lang="en-US" sz="1400" dirty="0"/>
        </a:p>
      </dgm:t>
    </dgm:pt>
    <dgm:pt modelId="{21EC0007-14AE-9D46-A38E-38AE758BE346}" type="parTrans" cxnId="{1BAEA48F-0113-B24A-BC76-7E8E40607483}">
      <dgm:prSet/>
      <dgm:spPr/>
      <dgm:t>
        <a:bodyPr/>
        <a:lstStyle/>
        <a:p>
          <a:endParaRPr lang="en-US"/>
        </a:p>
      </dgm:t>
    </dgm:pt>
    <dgm:pt modelId="{FDFC2B6A-B11E-2C41-8ED6-6C17B728F703}" type="sibTrans" cxnId="{1BAEA48F-0113-B24A-BC76-7E8E40607483}">
      <dgm:prSet/>
      <dgm:spPr/>
      <dgm:t>
        <a:bodyPr/>
        <a:lstStyle/>
        <a:p>
          <a:endParaRPr lang="en-US"/>
        </a:p>
      </dgm:t>
    </dgm:pt>
    <dgm:pt modelId="{3FD7AB5B-6BDF-574B-A93D-6DE0329A1FF1}">
      <dgm:prSet custT="1"/>
      <dgm:spPr>
        <a:ln>
          <a:noFill/>
        </a:ln>
      </dgm:spPr>
      <dgm:t>
        <a:bodyPr/>
        <a:lstStyle/>
        <a:p>
          <a:r>
            <a:rPr lang="en-US" sz="1400" dirty="0"/>
            <a:t>Test with different device parameters</a:t>
          </a:r>
        </a:p>
      </dgm:t>
    </dgm:pt>
    <dgm:pt modelId="{57F8EC9A-1647-314C-A3CC-A4F09D4CCECC}" type="parTrans" cxnId="{B82CB867-C3B5-5D4E-B4AE-B144D7AD94E1}">
      <dgm:prSet/>
      <dgm:spPr/>
      <dgm:t>
        <a:bodyPr/>
        <a:lstStyle/>
        <a:p>
          <a:endParaRPr lang="en-US"/>
        </a:p>
      </dgm:t>
    </dgm:pt>
    <dgm:pt modelId="{85756D7A-F816-214D-8E1E-324DE35C8AC9}" type="sibTrans" cxnId="{B82CB867-C3B5-5D4E-B4AE-B144D7AD94E1}">
      <dgm:prSet/>
      <dgm:spPr/>
      <dgm:t>
        <a:bodyPr/>
        <a:lstStyle/>
        <a:p>
          <a:endParaRPr lang="en-US"/>
        </a:p>
      </dgm:t>
    </dgm:pt>
    <dgm:pt modelId="{85645057-EEED-EC45-A315-B76896E7388D}">
      <dgm:prSet custT="1"/>
      <dgm:spPr>
        <a:ln>
          <a:noFill/>
        </a:ln>
      </dgm:spPr>
      <dgm:t>
        <a:bodyPr/>
        <a:lstStyle/>
        <a:p>
          <a:r>
            <a:rPr lang="en-US" sz="1400" dirty="0"/>
            <a:t>Test with different device models with varying levels of sophistication</a:t>
          </a:r>
        </a:p>
      </dgm:t>
    </dgm:pt>
    <dgm:pt modelId="{E461706D-83CB-174F-91DE-E4D160DF87FF}" type="parTrans" cxnId="{E0606B35-5193-5E45-8A58-8AB772D362C3}">
      <dgm:prSet/>
      <dgm:spPr/>
      <dgm:t>
        <a:bodyPr/>
        <a:lstStyle/>
        <a:p>
          <a:endParaRPr lang="en-US"/>
        </a:p>
      </dgm:t>
    </dgm:pt>
    <dgm:pt modelId="{02D0C932-91A5-6541-8992-62A194C28B99}" type="sibTrans" cxnId="{E0606B35-5193-5E45-8A58-8AB772D362C3}">
      <dgm:prSet/>
      <dgm:spPr/>
      <dgm:t>
        <a:bodyPr/>
        <a:lstStyle/>
        <a:p>
          <a:endParaRPr lang="en-US"/>
        </a:p>
      </dgm:t>
    </dgm:pt>
    <dgm:pt modelId="{7AFE630D-D3F6-1E41-9D1E-9152F4BBA3B9}">
      <dgm:prSet custT="1"/>
      <dgm:spPr>
        <a:ln>
          <a:noFill/>
        </a:ln>
      </dgm:spPr>
      <dgm:t>
        <a:bodyPr/>
        <a:lstStyle/>
        <a:p>
          <a:r>
            <a:rPr lang="en-US" sz="1400" dirty="0">
              <a:solidFill>
                <a:srgbClr val="002060"/>
              </a:solidFill>
            </a:rPr>
            <a:t>Simulate NEM relay behavior using FEA tool</a:t>
          </a:r>
        </a:p>
      </dgm:t>
    </dgm:pt>
    <dgm:pt modelId="{3DB1075C-3629-A146-977E-7A5743CE3018}" type="parTrans" cxnId="{58E11D19-16BD-F644-93FB-8D288F27A12A}">
      <dgm:prSet/>
      <dgm:spPr/>
      <dgm:t>
        <a:bodyPr/>
        <a:lstStyle/>
        <a:p>
          <a:endParaRPr lang="en-US"/>
        </a:p>
      </dgm:t>
    </dgm:pt>
    <dgm:pt modelId="{7D8F0B67-9493-714D-94E0-3D7F69B37587}" type="sibTrans" cxnId="{58E11D19-16BD-F644-93FB-8D288F27A12A}">
      <dgm:prSet/>
      <dgm:spPr/>
      <dgm:t>
        <a:bodyPr/>
        <a:lstStyle/>
        <a:p>
          <a:endParaRPr lang="en-US"/>
        </a:p>
      </dgm:t>
    </dgm:pt>
    <dgm:pt modelId="{8E6C742C-5190-044A-8F73-65BAF580A638}">
      <dgm:prSet custT="1"/>
      <dgm:spPr>
        <a:ln>
          <a:noFill/>
        </a:ln>
      </dgm:spPr>
      <dgm:t>
        <a:bodyPr/>
        <a:lstStyle/>
        <a:p>
          <a:r>
            <a:rPr lang="en-US" sz="1400" dirty="0">
              <a:solidFill>
                <a:srgbClr val="002060"/>
              </a:solidFill>
            </a:rPr>
            <a:t>Optimize shape of NEM relays using FEA tool</a:t>
          </a:r>
        </a:p>
      </dgm:t>
    </dgm:pt>
    <dgm:pt modelId="{2607B348-FB57-B64B-8B20-4857AD972C3A}" type="parTrans" cxnId="{80F5A7AC-76E5-2341-B381-C21730A55C82}">
      <dgm:prSet/>
      <dgm:spPr/>
      <dgm:t>
        <a:bodyPr/>
        <a:lstStyle/>
        <a:p>
          <a:endParaRPr lang="en-US"/>
        </a:p>
      </dgm:t>
    </dgm:pt>
    <dgm:pt modelId="{F1B5E402-E614-154D-B801-A110C396A8E9}" type="sibTrans" cxnId="{80F5A7AC-76E5-2341-B381-C21730A55C82}">
      <dgm:prSet/>
      <dgm:spPr/>
      <dgm:t>
        <a:bodyPr/>
        <a:lstStyle/>
        <a:p>
          <a:endParaRPr lang="en-US"/>
        </a:p>
      </dgm:t>
    </dgm:pt>
    <dgm:pt modelId="{8BF5357A-50CB-A849-AB10-1A1D5D491F6A}">
      <dgm:prSet custT="1"/>
      <dgm:spPr>
        <a:ln>
          <a:noFill/>
        </a:ln>
      </dgm:spPr>
      <dgm:t>
        <a:bodyPr/>
        <a:lstStyle/>
        <a:p>
          <a:r>
            <a:rPr lang="en-US" sz="1400" dirty="0">
              <a:solidFill>
                <a:srgbClr val="002060"/>
              </a:solidFill>
            </a:rPr>
            <a:t>Predict NEM relay stiction and contact resistance</a:t>
          </a:r>
        </a:p>
      </dgm:t>
    </dgm:pt>
    <dgm:pt modelId="{2177F583-145D-6740-8E17-3A9ED9FD510F}" type="parTrans" cxnId="{97A2298D-13FC-A949-BD9E-F69BBBE762F4}">
      <dgm:prSet/>
      <dgm:spPr/>
      <dgm:t>
        <a:bodyPr/>
        <a:lstStyle/>
        <a:p>
          <a:endParaRPr lang="en-US"/>
        </a:p>
      </dgm:t>
    </dgm:pt>
    <dgm:pt modelId="{905E16C7-7B92-1B42-AFE8-342E903C2FE8}" type="sibTrans" cxnId="{97A2298D-13FC-A949-BD9E-F69BBBE762F4}">
      <dgm:prSet/>
      <dgm:spPr/>
      <dgm:t>
        <a:bodyPr/>
        <a:lstStyle/>
        <a:p>
          <a:endParaRPr lang="en-US"/>
        </a:p>
      </dgm:t>
    </dgm:pt>
    <dgm:pt modelId="{3E09A39F-89ED-A44E-8387-46B38BA79B46}">
      <dgm:prSet custT="1"/>
      <dgm:spPr>
        <a:ln>
          <a:noFill/>
        </a:ln>
      </dgm:spPr>
      <dgm:t>
        <a:bodyPr/>
        <a:lstStyle/>
        <a:p>
          <a:r>
            <a:rPr lang="en-US" sz="1400" dirty="0">
              <a:solidFill>
                <a:srgbClr val="002060"/>
              </a:solidFill>
            </a:rPr>
            <a:t>More advanced NEM relay model: calibrate to experimental data too</a:t>
          </a:r>
        </a:p>
      </dgm:t>
    </dgm:pt>
    <dgm:pt modelId="{C086CA8B-14F3-C442-AE3C-07DAE814FFA2}" type="parTrans" cxnId="{04B91D7C-38BD-9D40-9FB4-8FCAEC5D9740}">
      <dgm:prSet/>
      <dgm:spPr/>
      <dgm:t>
        <a:bodyPr/>
        <a:lstStyle/>
        <a:p>
          <a:endParaRPr lang="en-US"/>
        </a:p>
      </dgm:t>
    </dgm:pt>
    <dgm:pt modelId="{9FAC96C4-625F-5448-AD03-875489727497}" type="sibTrans" cxnId="{04B91D7C-38BD-9D40-9FB4-8FCAEC5D9740}">
      <dgm:prSet/>
      <dgm:spPr/>
      <dgm:t>
        <a:bodyPr/>
        <a:lstStyle/>
        <a:p>
          <a:endParaRPr lang="en-US"/>
        </a:p>
      </dgm:t>
    </dgm:pt>
    <dgm:pt modelId="{A279106B-51D2-4242-A2C1-B724C7D8ACD0}">
      <dgm:prSet custT="1"/>
      <dgm:spPr>
        <a:solidFill>
          <a:schemeClr val="accent2"/>
        </a:solidFill>
      </dgm:spPr>
      <dgm:t>
        <a:bodyPr lIns="0" tIns="0" rIns="0" bIns="0"/>
        <a:lstStyle/>
        <a:p>
          <a:r>
            <a:rPr lang="en-US" sz="1400" b="1" dirty="0"/>
            <a:t>VLSI Design</a:t>
          </a:r>
          <a:endParaRPr lang="en-US" sz="1400" dirty="0"/>
        </a:p>
      </dgm:t>
    </dgm:pt>
    <dgm:pt modelId="{30426B67-C887-A640-B8B4-A8EC69ECA537}" type="parTrans" cxnId="{A7075AEC-1C64-8D45-8297-82CE9647762E}">
      <dgm:prSet/>
      <dgm:spPr/>
      <dgm:t>
        <a:bodyPr/>
        <a:lstStyle/>
        <a:p>
          <a:endParaRPr lang="en-US"/>
        </a:p>
      </dgm:t>
    </dgm:pt>
    <dgm:pt modelId="{B897B60C-4F6B-C147-A321-D6E1096AA4F6}" type="sibTrans" cxnId="{A7075AEC-1C64-8D45-8297-82CE9647762E}">
      <dgm:prSet/>
      <dgm:spPr/>
      <dgm:t>
        <a:bodyPr/>
        <a:lstStyle/>
        <a:p>
          <a:endParaRPr lang="en-US"/>
        </a:p>
      </dgm:t>
    </dgm:pt>
    <dgm:pt modelId="{89922C71-0C21-774B-ABE1-D986A94A1CFD}">
      <dgm:prSet custT="1"/>
      <dgm:spPr>
        <a:ln>
          <a:noFill/>
        </a:ln>
      </dgm:spPr>
      <dgm:t>
        <a:bodyPr/>
        <a:lstStyle/>
        <a:p>
          <a:r>
            <a:rPr lang="en-US" sz="1400" dirty="0">
              <a:highlight>
                <a:srgbClr val="FFFF00"/>
              </a:highlight>
            </a:rPr>
            <a:t>Make standard cells with different bit widths and estimate properties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endurance, etc.)</a:t>
          </a:r>
        </a:p>
      </dgm:t>
    </dgm:pt>
    <dgm:pt modelId="{7076E6F6-D3E8-AF40-8E99-A50BC3D89FF7}" type="parTrans" cxnId="{918CE976-DD3A-3240-B495-A7EAAE604477}">
      <dgm:prSet/>
      <dgm:spPr/>
      <dgm:t>
        <a:bodyPr/>
        <a:lstStyle/>
        <a:p>
          <a:endParaRPr lang="en-US"/>
        </a:p>
      </dgm:t>
    </dgm:pt>
    <dgm:pt modelId="{48BEE10B-F281-EE40-B9F6-076198F4030F}" type="sibTrans" cxnId="{918CE976-DD3A-3240-B495-A7EAAE604477}">
      <dgm:prSet/>
      <dgm:spPr/>
      <dgm:t>
        <a:bodyPr/>
        <a:lstStyle/>
        <a:p>
          <a:endParaRPr lang="en-US"/>
        </a:p>
      </dgm:t>
    </dgm:pt>
    <dgm:pt modelId="{7B41FA6A-3B76-DB47-BD15-BC8CC8126917}">
      <dgm:prSet custT="1"/>
      <dgm:spPr>
        <a:ln>
          <a:noFill/>
        </a:ln>
      </dgm:spPr>
      <dgm:t>
        <a:bodyPr/>
        <a:lstStyle/>
        <a:p>
          <a:r>
            <a:rPr lang="en-US" sz="1400" dirty="0">
              <a:highlight>
                <a:srgbClr val="FFFF00"/>
              </a:highlight>
            </a:rPr>
            <a:t>PnR to build switch boxes and connections boxes</a:t>
          </a:r>
        </a:p>
      </dgm:t>
    </dgm:pt>
    <dgm:pt modelId="{22A7B496-BB67-8748-8692-C9B8C33360BB}" type="parTrans" cxnId="{C5C6E4AD-8A06-4A4D-88F4-2A8128A6E6DE}">
      <dgm:prSet/>
      <dgm:spPr/>
      <dgm:t>
        <a:bodyPr/>
        <a:lstStyle/>
        <a:p>
          <a:endParaRPr lang="en-US"/>
        </a:p>
      </dgm:t>
    </dgm:pt>
    <dgm:pt modelId="{EB297300-66ED-2B45-AC15-40B03AD1B237}" type="sibTrans" cxnId="{C5C6E4AD-8A06-4A4D-88F4-2A8128A6E6DE}">
      <dgm:prSet/>
      <dgm:spPr/>
      <dgm:t>
        <a:bodyPr/>
        <a:lstStyle/>
        <a:p>
          <a:endParaRPr lang="en-US"/>
        </a:p>
      </dgm:t>
    </dgm:pt>
    <dgm:pt modelId="{C88CE726-3FC4-764F-9682-8A346C0312F8}">
      <dgm:prSet custT="1"/>
      <dgm:spPr>
        <a:ln>
          <a:noFill/>
        </a:ln>
      </dgm:spPr>
      <dgm:t>
        <a:bodyPr/>
        <a:lstStyle/>
        <a:p>
          <a:r>
            <a:rPr lang="en-US" sz="1400" dirty="0"/>
            <a:t>Architectural analysis w/fully laid out blocks</a:t>
          </a:r>
        </a:p>
      </dgm:t>
    </dgm:pt>
    <dgm:pt modelId="{BAF62A01-F3A7-BC48-898A-FA2140742F74}" type="parTrans" cxnId="{00A60B4E-79B6-A042-A8A8-B5E078A80D62}">
      <dgm:prSet/>
      <dgm:spPr/>
      <dgm:t>
        <a:bodyPr/>
        <a:lstStyle/>
        <a:p>
          <a:endParaRPr lang="en-US"/>
        </a:p>
      </dgm:t>
    </dgm:pt>
    <dgm:pt modelId="{CD9BA4BB-C8B3-7940-913D-67B2AA320E6B}" type="sibTrans" cxnId="{00A60B4E-79B6-A042-A8A8-B5E078A80D62}">
      <dgm:prSet/>
      <dgm:spPr/>
      <dgm:t>
        <a:bodyPr/>
        <a:lstStyle/>
        <a:p>
          <a:endParaRPr lang="en-US"/>
        </a:p>
      </dgm:t>
    </dgm:pt>
    <dgm:pt modelId="{45FAC789-769C-1F44-9153-EBDCD93F32FA}">
      <dgm:prSet custT="1"/>
      <dgm:spPr/>
      <dgm:t>
        <a:bodyPr lIns="0" tIns="0" rIns="0" bIns="0"/>
        <a:lstStyle/>
        <a:p>
          <a:r>
            <a:rPr lang="en-US" sz="1400" b="1" dirty="0"/>
            <a:t>Architectural Analysis</a:t>
          </a:r>
          <a:endParaRPr lang="en-US" sz="1400" dirty="0"/>
        </a:p>
      </dgm:t>
    </dgm:pt>
    <dgm:pt modelId="{6A94EE7A-5320-AE4A-84F1-62A4CCCA1E81}" type="parTrans" cxnId="{A93FA78E-EC8C-9648-B173-921BC5D2FF15}">
      <dgm:prSet/>
      <dgm:spPr/>
      <dgm:t>
        <a:bodyPr/>
        <a:lstStyle/>
        <a:p>
          <a:endParaRPr lang="en-US"/>
        </a:p>
      </dgm:t>
    </dgm:pt>
    <dgm:pt modelId="{56425E3D-AC2D-D44C-B1B9-008B90DFE072}" type="sibTrans" cxnId="{A93FA78E-EC8C-9648-B173-921BC5D2FF15}">
      <dgm:prSet/>
      <dgm:spPr/>
      <dgm:t>
        <a:bodyPr/>
        <a:lstStyle/>
        <a:p>
          <a:endParaRPr lang="en-US"/>
        </a:p>
      </dgm:t>
    </dgm:pt>
    <dgm:pt modelId="{17732DF9-8558-1E44-BEFE-01207B0C74DC}">
      <dgm:prSet custT="1"/>
      <dgm:spPr>
        <a:ln>
          <a:noFill/>
        </a:ln>
      </dgm:spPr>
      <dgm:t>
        <a:bodyPr/>
        <a:lstStyle/>
        <a:p>
          <a:r>
            <a:rPr lang="en-US" sz="1400" dirty="0"/>
            <a:t>Calculate approximately what benefits are (area, energy, delay)</a:t>
          </a:r>
        </a:p>
      </dgm:t>
    </dgm:pt>
    <dgm:pt modelId="{DFD15FEB-696E-0549-96A9-F03474193797}" type="parTrans" cxnId="{46A5E545-9A8A-E246-9C62-8CAC3AD9AC86}">
      <dgm:prSet/>
      <dgm:spPr/>
      <dgm:t>
        <a:bodyPr/>
        <a:lstStyle/>
        <a:p>
          <a:endParaRPr lang="en-US"/>
        </a:p>
      </dgm:t>
    </dgm:pt>
    <dgm:pt modelId="{6F623A54-A368-644A-9861-CD638AC79192}" type="sibTrans" cxnId="{46A5E545-9A8A-E246-9C62-8CAC3AD9AC86}">
      <dgm:prSet/>
      <dgm:spPr/>
      <dgm:t>
        <a:bodyPr/>
        <a:lstStyle/>
        <a:p>
          <a:endParaRPr lang="en-US"/>
        </a:p>
      </dgm:t>
    </dgm:pt>
    <dgm:pt modelId="{14C6BB7E-E216-D049-BD93-A6E417CF977F}">
      <dgm:prSet custT="1"/>
      <dgm:spPr>
        <a:ln>
          <a:noFill/>
        </a:ln>
      </dgm:spPr>
      <dgm:t>
        <a:bodyPr/>
        <a:lstStyle/>
        <a:p>
          <a:r>
            <a:rPr lang="en-US" sz="1400" dirty="0"/>
            <a:t>Build a parametrized cost model for system components (average area/energy/delay cost, given switch box parameters, size of array, etc.)</a:t>
          </a:r>
        </a:p>
      </dgm:t>
    </dgm:pt>
    <dgm:pt modelId="{BA99D3B2-F40C-1045-B756-513213B5C651}" type="parTrans" cxnId="{F501B129-8AB9-A346-9E17-A66BAF8D3F28}">
      <dgm:prSet/>
      <dgm:spPr/>
      <dgm:t>
        <a:bodyPr/>
        <a:lstStyle/>
        <a:p>
          <a:endParaRPr lang="en-US"/>
        </a:p>
      </dgm:t>
    </dgm:pt>
    <dgm:pt modelId="{85CF7072-2BCC-4F4E-B250-4B257A837B01}" type="sibTrans" cxnId="{F501B129-8AB9-A346-9E17-A66BAF8D3F28}">
      <dgm:prSet/>
      <dgm:spPr/>
      <dgm:t>
        <a:bodyPr/>
        <a:lstStyle/>
        <a:p>
          <a:endParaRPr lang="en-US"/>
        </a:p>
      </dgm:t>
    </dgm:pt>
    <dgm:pt modelId="{9A7BBE43-6146-8640-BE61-80894BD1880D}">
      <dgm:prSet custT="1"/>
      <dgm:spPr>
        <a:solidFill>
          <a:srgbClr val="00B050"/>
        </a:solidFill>
      </dgm:spPr>
      <dgm:t>
        <a:bodyPr lIns="0" tIns="0" rIns="0" bIns="0"/>
        <a:lstStyle/>
        <a:p>
          <a:r>
            <a:rPr lang="en-US" sz="1400" b="1" dirty="0"/>
            <a:t>Fabrication &amp; Characterization</a:t>
          </a:r>
          <a:endParaRPr lang="en-US" sz="1400" dirty="0"/>
        </a:p>
      </dgm:t>
    </dgm:pt>
    <dgm:pt modelId="{78120809-A7B2-7940-862D-BCFA585B81F4}" type="parTrans" cxnId="{CEC7C599-42FE-F641-830F-9A83F46FF1D8}">
      <dgm:prSet/>
      <dgm:spPr/>
      <dgm:t>
        <a:bodyPr/>
        <a:lstStyle/>
        <a:p>
          <a:endParaRPr lang="en-US"/>
        </a:p>
      </dgm:t>
    </dgm:pt>
    <dgm:pt modelId="{68095A79-3553-C74B-8B06-E749DC5927D3}" type="sibTrans" cxnId="{CEC7C599-42FE-F641-830F-9A83F46FF1D8}">
      <dgm:prSet/>
      <dgm:spPr/>
      <dgm:t>
        <a:bodyPr/>
        <a:lstStyle/>
        <a:p>
          <a:endParaRPr lang="en-US"/>
        </a:p>
      </dgm:t>
    </dgm:pt>
    <dgm:pt modelId="{EFE8E2A9-435A-E042-AE1E-A86A9BFB9D1B}">
      <dgm:prSet custT="1"/>
      <dgm:spPr>
        <a:ln>
          <a:noFill/>
        </a:ln>
      </dgm:spPr>
      <dgm:t>
        <a:bodyPr/>
        <a:lstStyle/>
        <a:p>
          <a:r>
            <a:rPr lang="en-US" sz="1400" dirty="0"/>
            <a:t>Test dual-RRAM SET/RESET and voltage divider properties</a:t>
          </a:r>
        </a:p>
      </dgm:t>
    </dgm:pt>
    <dgm:pt modelId="{C2F2BE0F-D19A-3E42-B746-A959C52EA8D3}" type="parTrans" cxnId="{2392BE44-A7C4-4940-9E81-D24A291A01AF}">
      <dgm:prSet/>
      <dgm:spPr/>
      <dgm:t>
        <a:bodyPr/>
        <a:lstStyle/>
        <a:p>
          <a:endParaRPr lang="en-US"/>
        </a:p>
      </dgm:t>
    </dgm:pt>
    <dgm:pt modelId="{A61FDB28-5888-8B44-876E-810C5929F6D0}" type="sibTrans" cxnId="{2392BE44-A7C4-4940-9E81-D24A291A01AF}">
      <dgm:prSet/>
      <dgm:spPr/>
      <dgm:t>
        <a:bodyPr/>
        <a:lstStyle/>
        <a:p>
          <a:endParaRPr lang="en-US"/>
        </a:p>
      </dgm:t>
    </dgm:pt>
    <dgm:pt modelId="{162A7F35-C3BF-2D47-8BBD-F3DC0026059F}">
      <dgm:prSet custT="1"/>
      <dgm:spPr>
        <a:ln>
          <a:noFill/>
        </a:ln>
      </dgm:spPr>
      <dgm:t>
        <a:bodyPr/>
        <a:lstStyle/>
        <a:p>
          <a:r>
            <a:rPr lang="en-US" sz="1400" dirty="0"/>
            <a:t>Test crossbar array of dual-RRAM SET/RESET and voltage divider properties</a:t>
          </a:r>
        </a:p>
      </dgm:t>
    </dgm:pt>
    <dgm:pt modelId="{22B5BFD6-D78D-484E-B0AA-9E4EA78326FF}" type="parTrans" cxnId="{5C0DE360-2955-3F4D-B782-31026A39CA80}">
      <dgm:prSet/>
      <dgm:spPr/>
      <dgm:t>
        <a:bodyPr/>
        <a:lstStyle/>
        <a:p>
          <a:endParaRPr lang="en-US"/>
        </a:p>
      </dgm:t>
    </dgm:pt>
    <dgm:pt modelId="{610C2682-EEB2-0D41-92C8-39E91858A620}" type="sibTrans" cxnId="{5C0DE360-2955-3F4D-B782-31026A39CA80}">
      <dgm:prSet/>
      <dgm:spPr/>
      <dgm:t>
        <a:bodyPr/>
        <a:lstStyle/>
        <a:p>
          <a:endParaRPr lang="en-US"/>
        </a:p>
      </dgm:t>
    </dgm:pt>
    <dgm:pt modelId="{30239DC8-7AD5-DA46-BDAC-3FA332D5C70D}">
      <dgm:prSet custT="1"/>
      <dgm:spPr>
        <a:ln>
          <a:noFill/>
        </a:ln>
      </dgm:spPr>
      <dgm:t>
        <a:bodyPr/>
        <a:lstStyle/>
        <a:p>
          <a:r>
            <a:rPr lang="en-US" sz="1400" dirty="0"/>
            <a:t>Fabricate NEM relays with larger bit widths</a:t>
          </a:r>
        </a:p>
      </dgm:t>
    </dgm:pt>
    <dgm:pt modelId="{62C19CB3-DA24-A142-9E48-1C2E173C7DEC}" type="parTrans" cxnId="{6D0D8417-51C8-9046-AE48-B9EDC3BED569}">
      <dgm:prSet/>
      <dgm:spPr/>
      <dgm:t>
        <a:bodyPr/>
        <a:lstStyle/>
        <a:p>
          <a:endParaRPr lang="en-US"/>
        </a:p>
      </dgm:t>
    </dgm:pt>
    <dgm:pt modelId="{8E4A40D1-B31B-B343-AE75-CE848A450016}" type="sibTrans" cxnId="{6D0D8417-51C8-9046-AE48-B9EDC3BED569}">
      <dgm:prSet/>
      <dgm:spPr/>
      <dgm:t>
        <a:bodyPr/>
        <a:lstStyle/>
        <a:p>
          <a:endParaRPr lang="en-US"/>
        </a:p>
      </dgm:t>
    </dgm:pt>
    <dgm:pt modelId="{C7B0E62A-3697-9742-A0C3-83758134BDB8}">
      <dgm:prSet custT="1"/>
      <dgm:spPr>
        <a:ln>
          <a:noFill/>
        </a:ln>
      </dgm:spPr>
      <dgm:t>
        <a:bodyPr/>
        <a:lstStyle/>
        <a:p>
          <a:r>
            <a:rPr lang="en-US" sz="1400" b="0" dirty="0">
              <a:highlight>
                <a:srgbClr val="FFFF00"/>
              </a:highlight>
            </a:rPr>
            <a:t>Integration with AHA CGRA</a:t>
          </a:r>
        </a:p>
      </dgm:t>
    </dgm:pt>
    <dgm:pt modelId="{473AC12D-D62E-3042-95B0-65E4680DE51D}" type="parTrans" cxnId="{5C0DB773-7620-954F-875E-BA4C84A1CE85}">
      <dgm:prSet/>
      <dgm:spPr/>
      <dgm:t>
        <a:bodyPr/>
        <a:lstStyle/>
        <a:p>
          <a:endParaRPr lang="en-US"/>
        </a:p>
      </dgm:t>
    </dgm:pt>
    <dgm:pt modelId="{1CE434D8-B4C4-CD41-B8CE-EE62466CA848}" type="sibTrans" cxnId="{5C0DB773-7620-954F-875E-BA4C84A1CE85}">
      <dgm:prSet/>
      <dgm:spPr/>
      <dgm:t>
        <a:bodyPr/>
        <a:lstStyle/>
        <a:p>
          <a:endParaRPr lang="en-US"/>
        </a:p>
      </dgm:t>
    </dgm:pt>
    <dgm:pt modelId="{C955D028-0B8A-394D-93E6-C44B86FD65F9}">
      <dgm:prSet custT="1"/>
      <dgm:spPr>
        <a:ln>
          <a:noFill/>
        </a:ln>
      </dgm:spPr>
      <dgm:t>
        <a:bodyPr/>
        <a:lstStyle/>
        <a:p>
          <a:r>
            <a:rPr lang="en-US" sz="1400" dirty="0">
              <a:solidFill>
                <a:schemeClr val="bg2">
                  <a:lumMod val="50000"/>
                </a:schemeClr>
              </a:solidFill>
            </a:rPr>
            <a:t>Row/column drivers need to be simulated</a:t>
          </a:r>
        </a:p>
      </dgm:t>
    </dgm:pt>
    <dgm:pt modelId="{18FE3437-B5D5-9B4A-A0C2-E65BAE2175B4}" type="parTrans" cxnId="{A752A284-21CE-374A-9E04-B979EFF046ED}">
      <dgm:prSet/>
      <dgm:spPr/>
      <dgm:t>
        <a:bodyPr/>
        <a:lstStyle/>
        <a:p>
          <a:endParaRPr lang="en-US"/>
        </a:p>
      </dgm:t>
    </dgm:pt>
    <dgm:pt modelId="{078D69F8-B644-FD45-8BA8-3674E62AC141}" type="sibTrans" cxnId="{A752A284-21CE-374A-9E04-B979EFF046ED}">
      <dgm:prSet/>
      <dgm:spPr/>
      <dgm:t>
        <a:bodyPr/>
        <a:lstStyle/>
        <a:p>
          <a:endParaRPr lang="en-US"/>
        </a:p>
      </dgm:t>
    </dgm:pt>
    <dgm:pt modelId="{66C3F784-4110-FE45-A5E0-3AB6F977864C}">
      <dgm:prSet custT="1"/>
      <dgm:spPr>
        <a:ln>
          <a:noFill/>
        </a:ln>
      </dgm:spPr>
      <dgm:t>
        <a:bodyPr/>
        <a:lstStyle/>
        <a:p>
          <a:r>
            <a:rPr lang="en-US" sz="1400" dirty="0">
              <a:solidFill>
                <a:srgbClr val="002060"/>
              </a:solidFill>
            </a:rPr>
            <a:t>Predict NEM relay pull-in/pull-out voltages using models</a:t>
          </a:r>
        </a:p>
      </dgm:t>
    </dgm:pt>
    <dgm:pt modelId="{7E2CED30-6512-2549-863C-2C7A8785E15C}" type="parTrans" cxnId="{F64766CE-39D5-AE45-B798-3871B02677A9}">
      <dgm:prSet/>
      <dgm:spPr/>
      <dgm:t>
        <a:bodyPr/>
        <a:lstStyle/>
        <a:p>
          <a:endParaRPr lang="en-US"/>
        </a:p>
      </dgm:t>
    </dgm:pt>
    <dgm:pt modelId="{F339F069-D56A-984F-B254-65BCC76DCC6F}" type="sibTrans" cxnId="{F64766CE-39D5-AE45-B798-3871B02677A9}">
      <dgm:prSet/>
      <dgm:spPr/>
      <dgm:t>
        <a:bodyPr/>
        <a:lstStyle/>
        <a:p>
          <a:endParaRPr lang="en-US"/>
        </a:p>
      </dgm:t>
    </dgm:pt>
    <dgm:pt modelId="{04CEB76B-0481-024D-9651-D9F89514B76A}">
      <dgm:prSet custT="1"/>
      <dgm:spPr>
        <a:ln>
          <a:noFill/>
        </a:ln>
      </dgm:spPr>
      <dgm:t>
        <a:bodyPr/>
        <a:lstStyle/>
        <a:p>
          <a:r>
            <a:rPr lang="en-US" sz="1400" dirty="0"/>
            <a:t>Row/column drivers need to be implemented</a:t>
          </a:r>
        </a:p>
      </dgm:t>
    </dgm:pt>
    <dgm:pt modelId="{F46A714A-A888-EE48-A8C1-506BA075374B}" type="parTrans" cxnId="{5896D749-1C41-0B4A-95CF-A9CB8C1CF9AE}">
      <dgm:prSet/>
      <dgm:spPr/>
      <dgm:t>
        <a:bodyPr/>
        <a:lstStyle/>
        <a:p>
          <a:endParaRPr lang="en-US"/>
        </a:p>
      </dgm:t>
    </dgm:pt>
    <dgm:pt modelId="{4A3B9800-396D-5546-9DDA-D3B7089D3AF1}" type="sibTrans" cxnId="{5896D749-1C41-0B4A-95CF-A9CB8C1CF9AE}">
      <dgm:prSet/>
      <dgm:spPr/>
      <dgm:t>
        <a:bodyPr/>
        <a:lstStyle/>
        <a:p>
          <a:endParaRPr lang="en-US"/>
        </a:p>
      </dgm:t>
    </dgm:pt>
    <dgm:pt modelId="{8E6F7F4D-297F-7C4D-AFF4-DCFAF9C08683}" type="pres">
      <dgm:prSet presAssocID="{CD7A955C-2C67-B444-A115-484C3760AB94}" presName="cycleMatrixDiagram" presStyleCnt="0">
        <dgm:presLayoutVars>
          <dgm:chMax val="1"/>
          <dgm:dir/>
          <dgm:animLvl val="lvl"/>
          <dgm:resizeHandles val="exact"/>
        </dgm:presLayoutVars>
      </dgm:prSet>
      <dgm:spPr/>
    </dgm:pt>
    <dgm:pt modelId="{8F8C89FD-8765-604D-84C5-C43FF94CD37F}" type="pres">
      <dgm:prSet presAssocID="{CD7A955C-2C67-B444-A115-484C3760AB94}" presName="children" presStyleCnt="0"/>
      <dgm:spPr/>
    </dgm:pt>
    <dgm:pt modelId="{20D8D60F-F23E-7F42-BF56-2242F8FBC6AC}" type="pres">
      <dgm:prSet presAssocID="{CD7A955C-2C67-B444-A115-484C3760AB94}" presName="child1group" presStyleCnt="0"/>
      <dgm:spPr/>
    </dgm:pt>
    <dgm:pt modelId="{E3F3A7FC-E4BE-5A49-ADC9-1E874A6075A6}" type="pres">
      <dgm:prSet presAssocID="{CD7A955C-2C67-B444-A115-484C3760AB94}" presName="child1" presStyleLbl="bgAcc1" presStyleIdx="0" presStyleCnt="4" custScaleX="262331" custLinFactNeighborX="-64196" custLinFactNeighborY="912"/>
      <dgm:spPr/>
    </dgm:pt>
    <dgm:pt modelId="{7572385F-F62E-5746-AD7F-4AB71412615C}" type="pres">
      <dgm:prSet presAssocID="{CD7A955C-2C67-B444-A115-484C3760AB94}" presName="child1Text" presStyleLbl="bgAcc1" presStyleIdx="0" presStyleCnt="4">
        <dgm:presLayoutVars>
          <dgm:bulletEnabled val="1"/>
        </dgm:presLayoutVars>
      </dgm:prSet>
      <dgm:spPr/>
    </dgm:pt>
    <dgm:pt modelId="{DF4C9758-EE24-D840-AD35-DC776560EDE6}" type="pres">
      <dgm:prSet presAssocID="{CD7A955C-2C67-B444-A115-484C3760AB94}" presName="child2group" presStyleCnt="0"/>
      <dgm:spPr/>
    </dgm:pt>
    <dgm:pt modelId="{C7EC4A41-B7AD-744D-8359-42BC83B5A7B2}" type="pres">
      <dgm:prSet presAssocID="{CD7A955C-2C67-B444-A115-484C3760AB94}" presName="child2" presStyleLbl="bgAcc1" presStyleIdx="1" presStyleCnt="4" custScaleX="222147" custLinFactNeighborX="56433" custLinFactNeighborY="1824"/>
      <dgm:spPr/>
    </dgm:pt>
    <dgm:pt modelId="{56CE1E19-FC94-8B41-9EFA-E543C146DFEA}" type="pres">
      <dgm:prSet presAssocID="{CD7A955C-2C67-B444-A115-484C3760AB94}" presName="child2Text" presStyleLbl="bgAcc1" presStyleIdx="1" presStyleCnt="4">
        <dgm:presLayoutVars>
          <dgm:bulletEnabled val="1"/>
        </dgm:presLayoutVars>
      </dgm:prSet>
      <dgm:spPr/>
    </dgm:pt>
    <dgm:pt modelId="{63A2A486-8F0C-014A-83CF-AA606FA9AF14}" type="pres">
      <dgm:prSet presAssocID="{CD7A955C-2C67-B444-A115-484C3760AB94}" presName="child3group" presStyleCnt="0"/>
      <dgm:spPr/>
    </dgm:pt>
    <dgm:pt modelId="{D51DD394-8005-D049-A464-D0F91C7A887B}" type="pres">
      <dgm:prSet presAssocID="{CD7A955C-2C67-B444-A115-484C3760AB94}" presName="child3" presStyleLbl="bgAcc1" presStyleIdx="2" presStyleCnt="4" custScaleX="233792" custLinFactNeighborX="52254"/>
      <dgm:spPr/>
    </dgm:pt>
    <dgm:pt modelId="{8C91C03F-433E-B545-ABC8-FF9FED29DE62}" type="pres">
      <dgm:prSet presAssocID="{CD7A955C-2C67-B444-A115-484C3760AB94}" presName="child3Text" presStyleLbl="bgAcc1" presStyleIdx="2" presStyleCnt="4">
        <dgm:presLayoutVars>
          <dgm:bulletEnabled val="1"/>
        </dgm:presLayoutVars>
      </dgm:prSet>
      <dgm:spPr/>
    </dgm:pt>
    <dgm:pt modelId="{58265384-C07E-7740-B357-505873E1426F}" type="pres">
      <dgm:prSet presAssocID="{CD7A955C-2C67-B444-A115-484C3760AB94}" presName="child4group" presStyleCnt="0"/>
      <dgm:spPr/>
    </dgm:pt>
    <dgm:pt modelId="{5D8A07EF-E931-BD46-AFBB-8562283B768E}" type="pres">
      <dgm:prSet presAssocID="{CD7A955C-2C67-B444-A115-484C3760AB94}" presName="child4" presStyleLbl="bgAcc1" presStyleIdx="3" presStyleCnt="4" custScaleX="230815" custLinFactNeighborX="-80812"/>
      <dgm:spPr/>
    </dgm:pt>
    <dgm:pt modelId="{39C8287E-2478-BC4B-B1B4-9AAA81A2FB2C}" type="pres">
      <dgm:prSet presAssocID="{CD7A955C-2C67-B444-A115-484C3760AB94}" presName="child4Text" presStyleLbl="bgAcc1" presStyleIdx="3" presStyleCnt="4">
        <dgm:presLayoutVars>
          <dgm:bulletEnabled val="1"/>
        </dgm:presLayoutVars>
      </dgm:prSet>
      <dgm:spPr/>
    </dgm:pt>
    <dgm:pt modelId="{C86D144C-56BC-2842-A53B-9E5EE4CA84CD}" type="pres">
      <dgm:prSet presAssocID="{CD7A955C-2C67-B444-A115-484C3760AB94}" presName="childPlaceholder" presStyleCnt="0"/>
      <dgm:spPr/>
    </dgm:pt>
    <dgm:pt modelId="{F705EDE9-7D8E-B34E-83A4-1B3922AAC526}" type="pres">
      <dgm:prSet presAssocID="{CD7A955C-2C67-B444-A115-484C3760AB94}" presName="circle" presStyleCnt="0"/>
      <dgm:spPr/>
    </dgm:pt>
    <dgm:pt modelId="{851150B8-9258-074F-8743-6537E28E5016}" type="pres">
      <dgm:prSet presAssocID="{CD7A955C-2C67-B444-A115-484C3760AB94}" presName="quadrant1" presStyleLbl="node1" presStyleIdx="0" presStyleCnt="4">
        <dgm:presLayoutVars>
          <dgm:chMax val="1"/>
          <dgm:bulletEnabled val="1"/>
        </dgm:presLayoutVars>
      </dgm:prSet>
      <dgm:spPr/>
    </dgm:pt>
    <dgm:pt modelId="{1B7E48AB-B928-AC45-B840-58DF4E9DA2A3}" type="pres">
      <dgm:prSet presAssocID="{CD7A955C-2C67-B444-A115-484C3760AB94}" presName="quadrant2" presStyleLbl="node1" presStyleIdx="1" presStyleCnt="4">
        <dgm:presLayoutVars>
          <dgm:chMax val="1"/>
          <dgm:bulletEnabled val="1"/>
        </dgm:presLayoutVars>
      </dgm:prSet>
      <dgm:spPr/>
    </dgm:pt>
    <dgm:pt modelId="{DCD5C749-7397-B648-965E-24BBD40EE8BA}" type="pres">
      <dgm:prSet presAssocID="{CD7A955C-2C67-B444-A115-484C3760AB94}" presName="quadrant3" presStyleLbl="node1" presStyleIdx="2" presStyleCnt="4">
        <dgm:presLayoutVars>
          <dgm:chMax val="1"/>
          <dgm:bulletEnabled val="1"/>
        </dgm:presLayoutVars>
      </dgm:prSet>
      <dgm:spPr/>
    </dgm:pt>
    <dgm:pt modelId="{32E24827-E138-2F4A-B270-11A2A908CE49}" type="pres">
      <dgm:prSet presAssocID="{CD7A955C-2C67-B444-A115-484C3760AB94}" presName="quadrant4" presStyleLbl="node1" presStyleIdx="3" presStyleCnt="4">
        <dgm:presLayoutVars>
          <dgm:chMax val="1"/>
          <dgm:bulletEnabled val="1"/>
        </dgm:presLayoutVars>
      </dgm:prSet>
      <dgm:spPr/>
    </dgm:pt>
    <dgm:pt modelId="{DBBBC484-122A-3E44-B284-8ABA07CF147A}" type="pres">
      <dgm:prSet presAssocID="{CD7A955C-2C67-B444-A115-484C3760AB94}" presName="quadrantPlaceholder" presStyleCnt="0"/>
      <dgm:spPr/>
    </dgm:pt>
    <dgm:pt modelId="{993EFA02-A7E8-224C-9A4B-D8385D2386B0}" type="pres">
      <dgm:prSet presAssocID="{CD7A955C-2C67-B444-A115-484C3760AB94}" presName="center1" presStyleLbl="fgShp" presStyleIdx="0" presStyleCnt="2"/>
      <dgm:spPr>
        <a:solidFill>
          <a:srgbClr val="7030A0"/>
        </a:solidFill>
        <a:ln w="38100">
          <a:solidFill>
            <a:srgbClr val="FFFF00"/>
          </a:solidFill>
        </a:ln>
      </dgm:spPr>
    </dgm:pt>
    <dgm:pt modelId="{A879F795-B2BA-F84F-8AA6-52076CC08E5D}" type="pres">
      <dgm:prSet presAssocID="{CD7A955C-2C67-B444-A115-484C3760AB94}" presName="center2" presStyleLbl="fgShp" presStyleIdx="1" presStyleCnt="2"/>
      <dgm:spPr>
        <a:solidFill>
          <a:srgbClr val="7030A0"/>
        </a:solidFill>
        <a:ln w="38100">
          <a:solidFill>
            <a:srgbClr val="FFFF00"/>
          </a:solidFill>
        </a:ln>
      </dgm:spPr>
    </dgm:pt>
  </dgm:ptLst>
  <dgm:cxnLst>
    <dgm:cxn modelId="{68AEBF09-9F12-274F-B560-F74E4CAB5C2A}" type="presOf" srcId="{04CEB76B-0481-024D-9651-D9F89514B76A}" destId="{56CE1E19-FC94-8B41-9EFA-E543C146DFEA}" srcOrd="1" destOrd="4" presId="urn:microsoft.com/office/officeart/2005/8/layout/cycle4"/>
    <dgm:cxn modelId="{B507B40C-4D74-7548-AF17-BD4C0594B170}" type="presOf" srcId="{3E09A39F-89ED-A44E-8387-46B38BA79B46}" destId="{E3F3A7FC-E4BE-5A49-ADC9-1E874A6075A6}" srcOrd="0" destOrd="7" presId="urn:microsoft.com/office/officeart/2005/8/layout/cycle4"/>
    <dgm:cxn modelId="{E74D9B0F-1B86-D049-8700-FFDA502850C9}" type="presOf" srcId="{7B41FA6A-3B76-DB47-BD15-BC8CC8126917}" destId="{C7EC4A41-B7AD-744D-8359-42BC83B5A7B2}" srcOrd="0" destOrd="1" presId="urn:microsoft.com/office/officeart/2005/8/layout/cycle4"/>
    <dgm:cxn modelId="{6D0D8417-51C8-9046-AE48-B9EDC3BED569}" srcId="{9A7BBE43-6146-8640-BE61-80894BD1880D}" destId="{30239DC8-7AD5-DA46-BDAC-3FA332D5C70D}" srcOrd="2" destOrd="0" parTransId="{62C19CB3-DA24-A142-9E48-1C2E173C7DEC}" sibTransId="{8E4A40D1-B31B-B343-AE75-CE848A450016}"/>
    <dgm:cxn modelId="{BFB1DB17-3447-0140-85EF-7479F8E29C60}" type="presOf" srcId="{17732DF9-8558-1E44-BEFE-01207B0C74DC}" destId="{D51DD394-8005-D049-A464-D0F91C7A887B}" srcOrd="0" destOrd="0" presId="urn:microsoft.com/office/officeart/2005/8/layout/cycle4"/>
    <dgm:cxn modelId="{58E11D19-16BD-F644-93FB-8D288F27A12A}" srcId="{3275033F-8318-8F44-AED4-1FA4A3408A07}" destId="{7AFE630D-D3F6-1E41-9D1E-9152F4BBA3B9}" srcOrd="3" destOrd="0" parTransId="{3DB1075C-3629-A146-977E-7A5743CE3018}" sibTransId="{7D8F0B67-9493-714D-94E0-3D7F69B37587}"/>
    <dgm:cxn modelId="{C48E8519-BE79-E54A-A356-874F6737BA73}" type="presOf" srcId="{162A7F35-C3BF-2D47-8BBD-F3DC0026059F}" destId="{39C8287E-2478-BC4B-B1B4-9AAA81A2FB2C}" srcOrd="1" destOrd="1" presId="urn:microsoft.com/office/officeart/2005/8/layout/cycle4"/>
    <dgm:cxn modelId="{9F263725-430D-984C-B12D-2C75746EEAEA}" type="presOf" srcId="{04CEB76B-0481-024D-9651-D9F89514B76A}" destId="{C7EC4A41-B7AD-744D-8359-42BC83B5A7B2}" srcOrd="0" destOrd="4" presId="urn:microsoft.com/office/officeart/2005/8/layout/cycle4"/>
    <dgm:cxn modelId="{F501B129-8AB9-A346-9E17-A66BAF8D3F28}" srcId="{45FAC789-769C-1F44-9153-EBDCD93F32FA}" destId="{14C6BB7E-E216-D049-BD93-A6E417CF977F}" srcOrd="1" destOrd="0" parTransId="{BA99D3B2-F40C-1045-B756-513213B5C651}" sibTransId="{85CF7072-2BCC-4F4E-B250-4B257A837B01}"/>
    <dgm:cxn modelId="{E0606B35-5193-5E45-8A58-8AB772D362C3}" srcId="{3275033F-8318-8F44-AED4-1FA4A3408A07}" destId="{85645057-EEED-EC45-A315-B76896E7388D}" srcOrd="1" destOrd="0" parTransId="{E461706D-83CB-174F-91DE-E4D160DF87FF}" sibTransId="{02D0C932-91A5-6541-8992-62A194C28B99}"/>
    <dgm:cxn modelId="{F045FF38-6B3D-9B45-9BC5-BD0B124A3A47}" type="presOf" srcId="{3FD7AB5B-6BDF-574B-A93D-6DE0329A1FF1}" destId="{E3F3A7FC-E4BE-5A49-ADC9-1E874A6075A6}" srcOrd="0" destOrd="0" presId="urn:microsoft.com/office/officeart/2005/8/layout/cycle4"/>
    <dgm:cxn modelId="{CA84FB3C-9C5A-EE4A-9658-A2876628763C}" type="presOf" srcId="{C7B0E62A-3697-9742-A0C3-83758134BDB8}" destId="{56CE1E19-FC94-8B41-9EFA-E543C146DFEA}" srcOrd="1" destOrd="2" presId="urn:microsoft.com/office/officeart/2005/8/layout/cycle4"/>
    <dgm:cxn modelId="{84B08D3D-AD12-6A49-9ED9-DDBDF7435F5B}" type="presOf" srcId="{3E09A39F-89ED-A44E-8387-46B38BA79B46}" destId="{7572385F-F62E-5746-AD7F-4AB71412615C}" srcOrd="1" destOrd="7" presId="urn:microsoft.com/office/officeart/2005/8/layout/cycle4"/>
    <dgm:cxn modelId="{A8FAD93E-5A7E-6542-A1BA-E837B79EA275}" type="presOf" srcId="{162A7F35-C3BF-2D47-8BBD-F3DC0026059F}" destId="{5D8A07EF-E931-BD46-AFBB-8562283B768E}" srcOrd="0" destOrd="1" presId="urn:microsoft.com/office/officeart/2005/8/layout/cycle4"/>
    <dgm:cxn modelId="{7C7A6C41-54AC-014A-8416-1867E9A71DF6}" type="presOf" srcId="{85645057-EEED-EC45-A315-B76896E7388D}" destId="{7572385F-F62E-5746-AD7F-4AB71412615C}" srcOrd="1" destOrd="1" presId="urn:microsoft.com/office/officeart/2005/8/layout/cycle4"/>
    <dgm:cxn modelId="{2392BE44-A7C4-4940-9E81-D24A291A01AF}" srcId="{9A7BBE43-6146-8640-BE61-80894BD1880D}" destId="{EFE8E2A9-435A-E042-AE1E-A86A9BFB9D1B}" srcOrd="0" destOrd="0" parTransId="{C2F2BE0F-D19A-3E42-B746-A959C52EA8D3}" sibTransId="{A61FDB28-5888-8B44-876E-810C5929F6D0}"/>
    <dgm:cxn modelId="{463E3545-0447-6544-8CC0-D7D643696DD1}" type="presOf" srcId="{7AFE630D-D3F6-1E41-9D1E-9152F4BBA3B9}" destId="{7572385F-F62E-5746-AD7F-4AB71412615C}" srcOrd="1" destOrd="3" presId="urn:microsoft.com/office/officeart/2005/8/layout/cycle4"/>
    <dgm:cxn modelId="{46A5E545-9A8A-E246-9C62-8CAC3AD9AC86}" srcId="{45FAC789-769C-1F44-9153-EBDCD93F32FA}" destId="{17732DF9-8558-1E44-BEFE-01207B0C74DC}" srcOrd="0" destOrd="0" parTransId="{DFD15FEB-696E-0549-96A9-F03474193797}" sibTransId="{6F623A54-A368-644A-9861-CD638AC79192}"/>
    <dgm:cxn modelId="{5896D749-1C41-0B4A-95CF-A9CB8C1CF9AE}" srcId="{A279106B-51D2-4242-A2C1-B724C7D8ACD0}" destId="{04CEB76B-0481-024D-9651-D9F89514B76A}" srcOrd="4" destOrd="0" parTransId="{F46A714A-A888-EE48-A8C1-506BA075374B}" sibTransId="{4A3B9800-396D-5546-9DDA-D3B7089D3AF1}"/>
    <dgm:cxn modelId="{A4A2774C-BEFA-F34C-AEC5-F2A1166EAF06}" type="presOf" srcId="{A279106B-51D2-4242-A2C1-B724C7D8ACD0}" destId="{1B7E48AB-B928-AC45-B840-58DF4E9DA2A3}" srcOrd="0" destOrd="0" presId="urn:microsoft.com/office/officeart/2005/8/layout/cycle4"/>
    <dgm:cxn modelId="{1F06F84C-B39E-894F-B466-9D6525A51C27}" type="presOf" srcId="{3275033F-8318-8F44-AED4-1FA4A3408A07}" destId="{851150B8-9258-074F-8743-6537E28E5016}" srcOrd="0" destOrd="0" presId="urn:microsoft.com/office/officeart/2005/8/layout/cycle4"/>
    <dgm:cxn modelId="{00A60B4E-79B6-A042-A8A8-B5E078A80D62}" srcId="{A279106B-51D2-4242-A2C1-B724C7D8ACD0}" destId="{C88CE726-3FC4-764F-9682-8A346C0312F8}" srcOrd="3" destOrd="0" parTransId="{BAF62A01-F3A7-BC48-898A-FA2140742F74}" sibTransId="{CD9BA4BB-C8B3-7940-913D-67B2AA320E6B}"/>
    <dgm:cxn modelId="{5D832652-BE8C-C941-A91B-BAA497D9C071}" type="presOf" srcId="{7B41FA6A-3B76-DB47-BD15-BC8CC8126917}" destId="{56CE1E19-FC94-8B41-9EFA-E543C146DFEA}" srcOrd="1" destOrd="1" presId="urn:microsoft.com/office/officeart/2005/8/layout/cycle4"/>
    <dgm:cxn modelId="{5BEBCC5E-D574-5D44-8642-74B850927F54}" type="presOf" srcId="{EFE8E2A9-435A-E042-AE1E-A86A9BFB9D1B}" destId="{39C8287E-2478-BC4B-B1B4-9AAA81A2FB2C}" srcOrd="1" destOrd="0" presId="urn:microsoft.com/office/officeart/2005/8/layout/cycle4"/>
    <dgm:cxn modelId="{5C0DE360-2955-3F4D-B782-31026A39CA80}" srcId="{9A7BBE43-6146-8640-BE61-80894BD1880D}" destId="{162A7F35-C3BF-2D47-8BBD-F3DC0026059F}" srcOrd="1" destOrd="0" parTransId="{22B5BFD6-D78D-484E-B0AA-9E4EA78326FF}" sibTransId="{610C2682-EEB2-0D41-92C8-39E91858A620}"/>
    <dgm:cxn modelId="{B82CB867-C3B5-5D4E-B4AE-B144D7AD94E1}" srcId="{3275033F-8318-8F44-AED4-1FA4A3408A07}" destId="{3FD7AB5B-6BDF-574B-A93D-6DE0329A1FF1}" srcOrd="0" destOrd="0" parTransId="{57F8EC9A-1647-314C-A3CC-A4F09D4CCECC}" sibTransId="{85756D7A-F816-214D-8E1E-324DE35C8AC9}"/>
    <dgm:cxn modelId="{F4EDA271-F0C0-F14C-82E6-7D7A979760DF}" type="presOf" srcId="{8BF5357A-50CB-A849-AB10-1A1D5D491F6A}" destId="{7572385F-F62E-5746-AD7F-4AB71412615C}" srcOrd="1" destOrd="6" presId="urn:microsoft.com/office/officeart/2005/8/layout/cycle4"/>
    <dgm:cxn modelId="{5C0DB773-7620-954F-875E-BA4C84A1CE85}" srcId="{A279106B-51D2-4242-A2C1-B724C7D8ACD0}" destId="{C7B0E62A-3697-9742-A0C3-83758134BDB8}" srcOrd="2" destOrd="0" parTransId="{473AC12D-D62E-3042-95B0-65E4680DE51D}" sibTransId="{1CE434D8-B4C4-CD41-B8CE-EE62466CA848}"/>
    <dgm:cxn modelId="{918CE976-DD3A-3240-B495-A7EAAE604477}" srcId="{A279106B-51D2-4242-A2C1-B724C7D8ACD0}" destId="{89922C71-0C21-774B-ABE1-D986A94A1CFD}" srcOrd="0" destOrd="0" parTransId="{7076E6F6-D3E8-AF40-8E99-A50BC3D89FF7}" sibTransId="{48BEE10B-F281-EE40-B9F6-076198F4030F}"/>
    <dgm:cxn modelId="{8144E07A-C2F4-7342-B04C-D4B34200CAA0}" type="presOf" srcId="{C88CE726-3FC4-764F-9682-8A346C0312F8}" destId="{56CE1E19-FC94-8B41-9EFA-E543C146DFEA}" srcOrd="1" destOrd="3" presId="urn:microsoft.com/office/officeart/2005/8/layout/cycle4"/>
    <dgm:cxn modelId="{04B91D7C-38BD-9D40-9FB4-8FCAEC5D9740}" srcId="{3275033F-8318-8F44-AED4-1FA4A3408A07}" destId="{3E09A39F-89ED-A44E-8387-46B38BA79B46}" srcOrd="7" destOrd="0" parTransId="{C086CA8B-14F3-C442-AE3C-07DAE814FFA2}" sibTransId="{9FAC96C4-625F-5448-AD03-875489727497}"/>
    <dgm:cxn modelId="{A752A284-21CE-374A-9E04-B979EFF046ED}" srcId="{3275033F-8318-8F44-AED4-1FA4A3408A07}" destId="{C955D028-0B8A-394D-93E6-C44B86FD65F9}" srcOrd="2" destOrd="0" parTransId="{18FE3437-B5D5-9B4A-A0C2-E65BAE2175B4}" sibTransId="{078D69F8-B644-FD45-8BA8-3674E62AC141}"/>
    <dgm:cxn modelId="{E5F1F885-B546-2C4C-B1A4-CAE90D638531}" type="presOf" srcId="{9A7BBE43-6146-8640-BE61-80894BD1880D}" destId="{32E24827-E138-2F4A-B270-11A2A908CE49}" srcOrd="0" destOrd="0" presId="urn:microsoft.com/office/officeart/2005/8/layout/cycle4"/>
    <dgm:cxn modelId="{C3A92187-F7FA-7245-8DD2-073ECF688AB3}" type="presOf" srcId="{30239DC8-7AD5-DA46-BDAC-3FA332D5C70D}" destId="{5D8A07EF-E931-BD46-AFBB-8562283B768E}" srcOrd="0" destOrd="2" presId="urn:microsoft.com/office/officeart/2005/8/layout/cycle4"/>
    <dgm:cxn modelId="{9524118A-919A-8548-B184-2316779B7EDA}" type="presOf" srcId="{17732DF9-8558-1E44-BEFE-01207B0C74DC}" destId="{8C91C03F-433E-B545-ABC8-FF9FED29DE62}" srcOrd="1" destOrd="0" presId="urn:microsoft.com/office/officeart/2005/8/layout/cycle4"/>
    <dgm:cxn modelId="{97A2298D-13FC-A949-BD9E-F69BBBE762F4}" srcId="{3275033F-8318-8F44-AED4-1FA4A3408A07}" destId="{8BF5357A-50CB-A849-AB10-1A1D5D491F6A}" srcOrd="6" destOrd="0" parTransId="{2177F583-145D-6740-8E17-3A9ED9FD510F}" sibTransId="{905E16C7-7B92-1B42-AFE8-342E903C2FE8}"/>
    <dgm:cxn modelId="{A93FA78E-EC8C-9648-B173-921BC5D2FF15}" srcId="{CD7A955C-2C67-B444-A115-484C3760AB94}" destId="{45FAC789-769C-1F44-9153-EBDCD93F32FA}" srcOrd="2" destOrd="0" parTransId="{6A94EE7A-5320-AE4A-84F1-62A4CCCA1E81}" sibTransId="{56425E3D-AC2D-D44C-B1B9-008B90DFE072}"/>
    <dgm:cxn modelId="{1BAEA48F-0113-B24A-BC76-7E8E40607483}" srcId="{CD7A955C-2C67-B444-A115-484C3760AB94}" destId="{3275033F-8318-8F44-AED4-1FA4A3408A07}" srcOrd="0" destOrd="0" parTransId="{21EC0007-14AE-9D46-A38E-38AE758BE346}" sibTransId="{FDFC2B6A-B11E-2C41-8ED6-6C17B728F703}"/>
    <dgm:cxn modelId="{117E7990-DFBF-1D45-A407-0AF6710A4B2D}" type="presOf" srcId="{EFE8E2A9-435A-E042-AE1E-A86A9BFB9D1B}" destId="{5D8A07EF-E931-BD46-AFBB-8562283B768E}" srcOrd="0" destOrd="0" presId="urn:microsoft.com/office/officeart/2005/8/layout/cycle4"/>
    <dgm:cxn modelId="{9EB29892-CDC5-7A4D-8FEA-49596AC9508D}" type="presOf" srcId="{C955D028-0B8A-394D-93E6-C44B86FD65F9}" destId="{E3F3A7FC-E4BE-5A49-ADC9-1E874A6075A6}" srcOrd="0" destOrd="2" presId="urn:microsoft.com/office/officeart/2005/8/layout/cycle4"/>
    <dgm:cxn modelId="{23116895-3E27-EE4A-9AFB-CAE1D6DFEE49}" type="presOf" srcId="{89922C71-0C21-774B-ABE1-D986A94A1CFD}" destId="{C7EC4A41-B7AD-744D-8359-42BC83B5A7B2}" srcOrd="0" destOrd="0" presId="urn:microsoft.com/office/officeart/2005/8/layout/cycle4"/>
    <dgm:cxn modelId="{CEC7C599-42FE-F641-830F-9A83F46FF1D8}" srcId="{CD7A955C-2C67-B444-A115-484C3760AB94}" destId="{9A7BBE43-6146-8640-BE61-80894BD1880D}" srcOrd="3" destOrd="0" parTransId="{78120809-A7B2-7940-862D-BCFA585B81F4}" sibTransId="{68095A79-3553-C74B-8B06-E749DC5927D3}"/>
    <dgm:cxn modelId="{6EA534A0-796F-B14C-91D6-85BE6D7EA077}" type="presOf" srcId="{89922C71-0C21-774B-ABE1-D986A94A1CFD}" destId="{56CE1E19-FC94-8B41-9EFA-E543C146DFEA}" srcOrd="1" destOrd="0" presId="urn:microsoft.com/office/officeart/2005/8/layout/cycle4"/>
    <dgm:cxn modelId="{140C4EA5-7FFB-BD47-A395-E3FEA1AE9269}" type="presOf" srcId="{C88CE726-3FC4-764F-9682-8A346C0312F8}" destId="{C7EC4A41-B7AD-744D-8359-42BC83B5A7B2}" srcOrd="0" destOrd="3" presId="urn:microsoft.com/office/officeart/2005/8/layout/cycle4"/>
    <dgm:cxn modelId="{10BACDA7-1D73-994C-9E0D-1975C6789D40}" type="presOf" srcId="{8E6C742C-5190-044A-8F73-65BAF580A638}" destId="{E3F3A7FC-E4BE-5A49-ADC9-1E874A6075A6}" srcOrd="0" destOrd="4" presId="urn:microsoft.com/office/officeart/2005/8/layout/cycle4"/>
    <dgm:cxn modelId="{80F5A7AC-76E5-2341-B381-C21730A55C82}" srcId="{3275033F-8318-8F44-AED4-1FA4A3408A07}" destId="{8E6C742C-5190-044A-8F73-65BAF580A638}" srcOrd="4" destOrd="0" parTransId="{2607B348-FB57-B64B-8B20-4857AD972C3A}" sibTransId="{F1B5E402-E614-154D-B801-A110C396A8E9}"/>
    <dgm:cxn modelId="{393AFDAC-264D-354B-BF90-F99344814F0C}" type="presOf" srcId="{CD7A955C-2C67-B444-A115-484C3760AB94}" destId="{8E6F7F4D-297F-7C4D-AFF4-DCFAF9C08683}" srcOrd="0" destOrd="0" presId="urn:microsoft.com/office/officeart/2005/8/layout/cycle4"/>
    <dgm:cxn modelId="{C5C6E4AD-8A06-4A4D-88F4-2A8128A6E6DE}" srcId="{A279106B-51D2-4242-A2C1-B724C7D8ACD0}" destId="{7B41FA6A-3B76-DB47-BD15-BC8CC8126917}" srcOrd="1" destOrd="0" parTransId="{22A7B496-BB67-8748-8692-C9B8C33360BB}" sibTransId="{EB297300-66ED-2B45-AC15-40B03AD1B237}"/>
    <dgm:cxn modelId="{893A46B5-A49E-EB4E-92AC-2790EC3F333C}" type="presOf" srcId="{30239DC8-7AD5-DA46-BDAC-3FA332D5C70D}" destId="{39C8287E-2478-BC4B-B1B4-9AAA81A2FB2C}" srcOrd="1" destOrd="2" presId="urn:microsoft.com/office/officeart/2005/8/layout/cycle4"/>
    <dgm:cxn modelId="{7E0088BC-0686-5C4B-86F5-3D741D937513}" type="presOf" srcId="{66C3F784-4110-FE45-A5E0-3AB6F977864C}" destId="{E3F3A7FC-E4BE-5A49-ADC9-1E874A6075A6}" srcOrd="0" destOrd="5" presId="urn:microsoft.com/office/officeart/2005/8/layout/cycle4"/>
    <dgm:cxn modelId="{279875BD-CCE0-5744-BEA8-DA4484E63C93}" type="presOf" srcId="{C7B0E62A-3697-9742-A0C3-83758134BDB8}" destId="{C7EC4A41-B7AD-744D-8359-42BC83B5A7B2}" srcOrd="0" destOrd="2" presId="urn:microsoft.com/office/officeart/2005/8/layout/cycle4"/>
    <dgm:cxn modelId="{F082E2BE-E70E-974C-B69C-ED80DA436C76}" type="presOf" srcId="{3FD7AB5B-6BDF-574B-A93D-6DE0329A1FF1}" destId="{7572385F-F62E-5746-AD7F-4AB71412615C}" srcOrd="1" destOrd="0" presId="urn:microsoft.com/office/officeart/2005/8/layout/cycle4"/>
    <dgm:cxn modelId="{41066AC8-C9FB-494F-8D4B-9954BCECC74F}" type="presOf" srcId="{14C6BB7E-E216-D049-BD93-A6E417CF977F}" destId="{D51DD394-8005-D049-A464-D0F91C7A887B}" srcOrd="0" destOrd="1" presId="urn:microsoft.com/office/officeart/2005/8/layout/cycle4"/>
    <dgm:cxn modelId="{899579CA-A816-334D-BC95-3120710B7541}" type="presOf" srcId="{66C3F784-4110-FE45-A5E0-3AB6F977864C}" destId="{7572385F-F62E-5746-AD7F-4AB71412615C}" srcOrd="1" destOrd="5" presId="urn:microsoft.com/office/officeart/2005/8/layout/cycle4"/>
    <dgm:cxn modelId="{D23FE1CB-3125-FA47-B15E-04862D072C73}" type="presOf" srcId="{8BF5357A-50CB-A849-AB10-1A1D5D491F6A}" destId="{E3F3A7FC-E4BE-5A49-ADC9-1E874A6075A6}" srcOrd="0" destOrd="6" presId="urn:microsoft.com/office/officeart/2005/8/layout/cycle4"/>
    <dgm:cxn modelId="{F64766CE-39D5-AE45-B798-3871B02677A9}" srcId="{3275033F-8318-8F44-AED4-1FA4A3408A07}" destId="{66C3F784-4110-FE45-A5E0-3AB6F977864C}" srcOrd="5" destOrd="0" parTransId="{7E2CED30-6512-2549-863C-2C7A8785E15C}" sibTransId="{F339F069-D56A-984F-B254-65BCC76DCC6F}"/>
    <dgm:cxn modelId="{9DDD95CE-6491-FD4E-BD53-5B8A6C7BA5BA}" type="presOf" srcId="{45FAC789-769C-1F44-9153-EBDCD93F32FA}" destId="{DCD5C749-7397-B648-965E-24BBD40EE8BA}" srcOrd="0" destOrd="0" presId="urn:microsoft.com/office/officeart/2005/8/layout/cycle4"/>
    <dgm:cxn modelId="{EC79A5DE-FE58-8F46-967A-558B775DAAD6}" type="presOf" srcId="{7AFE630D-D3F6-1E41-9D1E-9152F4BBA3B9}" destId="{E3F3A7FC-E4BE-5A49-ADC9-1E874A6075A6}" srcOrd="0" destOrd="3" presId="urn:microsoft.com/office/officeart/2005/8/layout/cycle4"/>
    <dgm:cxn modelId="{82CC4CDF-4DB4-884A-986D-D7265FCC2FFE}" type="presOf" srcId="{85645057-EEED-EC45-A315-B76896E7388D}" destId="{E3F3A7FC-E4BE-5A49-ADC9-1E874A6075A6}" srcOrd="0" destOrd="1" presId="urn:microsoft.com/office/officeart/2005/8/layout/cycle4"/>
    <dgm:cxn modelId="{97A2E9E4-AD4F-E649-9534-A82EC1884D1B}" type="presOf" srcId="{14C6BB7E-E216-D049-BD93-A6E417CF977F}" destId="{8C91C03F-433E-B545-ABC8-FF9FED29DE62}" srcOrd="1" destOrd="1" presId="urn:microsoft.com/office/officeart/2005/8/layout/cycle4"/>
    <dgm:cxn modelId="{A7075AEC-1C64-8D45-8297-82CE9647762E}" srcId="{CD7A955C-2C67-B444-A115-484C3760AB94}" destId="{A279106B-51D2-4242-A2C1-B724C7D8ACD0}" srcOrd="1" destOrd="0" parTransId="{30426B67-C887-A640-B8B4-A8EC69ECA537}" sibTransId="{B897B60C-4F6B-C147-A321-D6E1096AA4F6}"/>
    <dgm:cxn modelId="{162137EE-B423-A340-B6D5-4E77777603BD}" type="presOf" srcId="{8E6C742C-5190-044A-8F73-65BAF580A638}" destId="{7572385F-F62E-5746-AD7F-4AB71412615C}" srcOrd="1" destOrd="4" presId="urn:microsoft.com/office/officeart/2005/8/layout/cycle4"/>
    <dgm:cxn modelId="{0371F2F5-01E9-BC46-B8C6-6952A631DC3D}" type="presOf" srcId="{C955D028-0B8A-394D-93E6-C44B86FD65F9}" destId="{7572385F-F62E-5746-AD7F-4AB71412615C}" srcOrd="1" destOrd="2" presId="urn:microsoft.com/office/officeart/2005/8/layout/cycle4"/>
    <dgm:cxn modelId="{22F715D6-9D76-C64B-B3CB-5FAB8564E60E}" type="presParOf" srcId="{8E6F7F4D-297F-7C4D-AFF4-DCFAF9C08683}" destId="{8F8C89FD-8765-604D-84C5-C43FF94CD37F}" srcOrd="0" destOrd="0" presId="urn:microsoft.com/office/officeart/2005/8/layout/cycle4"/>
    <dgm:cxn modelId="{9CDA71AC-C1F5-8045-901D-A61E9B307D1A}" type="presParOf" srcId="{8F8C89FD-8765-604D-84C5-C43FF94CD37F}" destId="{20D8D60F-F23E-7F42-BF56-2242F8FBC6AC}" srcOrd="0" destOrd="0" presId="urn:microsoft.com/office/officeart/2005/8/layout/cycle4"/>
    <dgm:cxn modelId="{8E33D9DD-EA83-594D-8959-FDD7018840C6}" type="presParOf" srcId="{20D8D60F-F23E-7F42-BF56-2242F8FBC6AC}" destId="{E3F3A7FC-E4BE-5A49-ADC9-1E874A6075A6}" srcOrd="0" destOrd="0" presId="urn:microsoft.com/office/officeart/2005/8/layout/cycle4"/>
    <dgm:cxn modelId="{7A7FEC50-9DB9-4C47-A5E2-CC7E513B30C9}" type="presParOf" srcId="{20D8D60F-F23E-7F42-BF56-2242F8FBC6AC}" destId="{7572385F-F62E-5746-AD7F-4AB71412615C}" srcOrd="1" destOrd="0" presId="urn:microsoft.com/office/officeart/2005/8/layout/cycle4"/>
    <dgm:cxn modelId="{920C0BD1-EBB5-5D40-AB23-A5A0FBAC8277}" type="presParOf" srcId="{8F8C89FD-8765-604D-84C5-C43FF94CD37F}" destId="{DF4C9758-EE24-D840-AD35-DC776560EDE6}" srcOrd="1" destOrd="0" presId="urn:microsoft.com/office/officeart/2005/8/layout/cycle4"/>
    <dgm:cxn modelId="{6A3010FE-BFC1-5E4A-B9A7-0B6D35BAE40F}" type="presParOf" srcId="{DF4C9758-EE24-D840-AD35-DC776560EDE6}" destId="{C7EC4A41-B7AD-744D-8359-42BC83B5A7B2}" srcOrd="0" destOrd="0" presId="urn:microsoft.com/office/officeart/2005/8/layout/cycle4"/>
    <dgm:cxn modelId="{383F4E32-55BC-5348-A725-C336C411BBE1}" type="presParOf" srcId="{DF4C9758-EE24-D840-AD35-DC776560EDE6}" destId="{56CE1E19-FC94-8B41-9EFA-E543C146DFEA}" srcOrd="1" destOrd="0" presId="urn:microsoft.com/office/officeart/2005/8/layout/cycle4"/>
    <dgm:cxn modelId="{6EA215B5-D5F0-F849-9075-2D01045BEE3C}" type="presParOf" srcId="{8F8C89FD-8765-604D-84C5-C43FF94CD37F}" destId="{63A2A486-8F0C-014A-83CF-AA606FA9AF14}" srcOrd="2" destOrd="0" presId="urn:microsoft.com/office/officeart/2005/8/layout/cycle4"/>
    <dgm:cxn modelId="{A81DAADB-F73A-F946-9A99-4846DBD34901}" type="presParOf" srcId="{63A2A486-8F0C-014A-83CF-AA606FA9AF14}" destId="{D51DD394-8005-D049-A464-D0F91C7A887B}" srcOrd="0" destOrd="0" presId="urn:microsoft.com/office/officeart/2005/8/layout/cycle4"/>
    <dgm:cxn modelId="{1A74F637-FC55-A14C-B3EC-FEB84AB9B77A}" type="presParOf" srcId="{63A2A486-8F0C-014A-83CF-AA606FA9AF14}" destId="{8C91C03F-433E-B545-ABC8-FF9FED29DE62}" srcOrd="1" destOrd="0" presId="urn:microsoft.com/office/officeart/2005/8/layout/cycle4"/>
    <dgm:cxn modelId="{9AAD99BB-5AA3-3045-9689-11193FDF0928}" type="presParOf" srcId="{8F8C89FD-8765-604D-84C5-C43FF94CD37F}" destId="{58265384-C07E-7740-B357-505873E1426F}" srcOrd="3" destOrd="0" presId="urn:microsoft.com/office/officeart/2005/8/layout/cycle4"/>
    <dgm:cxn modelId="{FC9945D3-0797-2546-B928-DC626E4B0F5E}" type="presParOf" srcId="{58265384-C07E-7740-B357-505873E1426F}" destId="{5D8A07EF-E931-BD46-AFBB-8562283B768E}" srcOrd="0" destOrd="0" presId="urn:microsoft.com/office/officeart/2005/8/layout/cycle4"/>
    <dgm:cxn modelId="{40E2A733-D235-0E47-83EB-916F6B264FBB}" type="presParOf" srcId="{58265384-C07E-7740-B357-505873E1426F}" destId="{39C8287E-2478-BC4B-B1B4-9AAA81A2FB2C}" srcOrd="1" destOrd="0" presId="urn:microsoft.com/office/officeart/2005/8/layout/cycle4"/>
    <dgm:cxn modelId="{C2A77673-40DF-7947-AD98-2AD4A5EFE368}" type="presParOf" srcId="{8F8C89FD-8765-604D-84C5-C43FF94CD37F}" destId="{C86D144C-56BC-2842-A53B-9E5EE4CA84CD}" srcOrd="4" destOrd="0" presId="urn:microsoft.com/office/officeart/2005/8/layout/cycle4"/>
    <dgm:cxn modelId="{1A61EB82-2FA5-4943-8508-76AD53B7584D}" type="presParOf" srcId="{8E6F7F4D-297F-7C4D-AFF4-DCFAF9C08683}" destId="{F705EDE9-7D8E-B34E-83A4-1B3922AAC526}" srcOrd="1" destOrd="0" presId="urn:microsoft.com/office/officeart/2005/8/layout/cycle4"/>
    <dgm:cxn modelId="{80F8E885-9D90-6D4D-8A5E-03E33786374F}" type="presParOf" srcId="{F705EDE9-7D8E-B34E-83A4-1B3922AAC526}" destId="{851150B8-9258-074F-8743-6537E28E5016}" srcOrd="0" destOrd="0" presId="urn:microsoft.com/office/officeart/2005/8/layout/cycle4"/>
    <dgm:cxn modelId="{D220EA33-4096-6C45-B58C-74804CF8F365}" type="presParOf" srcId="{F705EDE9-7D8E-B34E-83A4-1B3922AAC526}" destId="{1B7E48AB-B928-AC45-B840-58DF4E9DA2A3}" srcOrd="1" destOrd="0" presId="urn:microsoft.com/office/officeart/2005/8/layout/cycle4"/>
    <dgm:cxn modelId="{492C7587-8D41-7F43-92E2-ECEDFA7AF289}" type="presParOf" srcId="{F705EDE9-7D8E-B34E-83A4-1B3922AAC526}" destId="{DCD5C749-7397-B648-965E-24BBD40EE8BA}" srcOrd="2" destOrd="0" presId="urn:microsoft.com/office/officeart/2005/8/layout/cycle4"/>
    <dgm:cxn modelId="{0BD8BA2F-B3AA-3342-911E-156AF339677B}" type="presParOf" srcId="{F705EDE9-7D8E-B34E-83A4-1B3922AAC526}" destId="{32E24827-E138-2F4A-B270-11A2A908CE49}" srcOrd="3" destOrd="0" presId="urn:microsoft.com/office/officeart/2005/8/layout/cycle4"/>
    <dgm:cxn modelId="{D87D1401-6699-FB47-BAE4-0F2239E29FDF}" type="presParOf" srcId="{F705EDE9-7D8E-B34E-83A4-1B3922AAC526}" destId="{DBBBC484-122A-3E44-B284-8ABA07CF147A}" srcOrd="4" destOrd="0" presId="urn:microsoft.com/office/officeart/2005/8/layout/cycle4"/>
    <dgm:cxn modelId="{08EF82B0-16A1-9341-90C2-7A1998C932B5}" type="presParOf" srcId="{8E6F7F4D-297F-7C4D-AFF4-DCFAF9C08683}" destId="{993EFA02-A7E8-224C-9A4B-D8385D2386B0}" srcOrd="2" destOrd="0" presId="urn:microsoft.com/office/officeart/2005/8/layout/cycle4"/>
    <dgm:cxn modelId="{609D1387-0888-3F4F-BD4A-EC40033D3BCD}" type="presParOf" srcId="{8E6F7F4D-297F-7C4D-AFF4-DCFAF9C08683}" destId="{A879F795-B2BA-F84F-8AA6-52076CC08E5D}" srcOrd="3" destOrd="0" presId="urn:microsoft.com/office/officeart/2005/8/layout/cycle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1DD394-8005-D049-A464-D0F91C7A887B}">
      <dsp:nvSpPr>
        <dsp:cNvPr id="0" name=""/>
        <dsp:cNvSpPr/>
      </dsp:nvSpPr>
      <dsp:spPr>
        <a:xfrm>
          <a:off x="6295935" y="2958909"/>
          <a:ext cx="5025501"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Calculate approximately what benefits are (area, energy, delay)</a:t>
          </a:r>
        </a:p>
        <a:p>
          <a:pPr marL="114300" lvl="1" indent="-114300" algn="l" defTabSz="622300">
            <a:lnSpc>
              <a:spcPct val="90000"/>
            </a:lnSpc>
            <a:spcBef>
              <a:spcPct val="0"/>
            </a:spcBef>
            <a:spcAft>
              <a:spcPct val="15000"/>
            </a:spcAft>
            <a:buChar char="•"/>
          </a:pPr>
          <a:r>
            <a:rPr lang="en-US" sz="1400" kern="1200" dirty="0"/>
            <a:t>Build a parametrized cost model for system components (average area/energy/delay cost, given switch box parameters, size of array, etc.)</a:t>
          </a:r>
        </a:p>
      </dsp:txBody>
      <dsp:txXfrm>
        <a:off x="7834173" y="3337603"/>
        <a:ext cx="3456677" cy="983147"/>
      </dsp:txXfrm>
    </dsp:sp>
    <dsp:sp modelId="{5D8A07EF-E931-BD46-AFBB-8562283B768E}">
      <dsp:nvSpPr>
        <dsp:cNvPr id="0" name=""/>
        <dsp:cNvSpPr/>
      </dsp:nvSpPr>
      <dsp:spPr>
        <a:xfrm>
          <a:off x="0" y="2958909"/>
          <a:ext cx="4961509"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Test dual-RRAM SET/RESET and voltage divider properties</a:t>
          </a:r>
        </a:p>
        <a:p>
          <a:pPr marL="114300" lvl="1" indent="-114300" algn="l" defTabSz="622300">
            <a:lnSpc>
              <a:spcPct val="90000"/>
            </a:lnSpc>
            <a:spcBef>
              <a:spcPct val="0"/>
            </a:spcBef>
            <a:spcAft>
              <a:spcPct val="15000"/>
            </a:spcAft>
            <a:buChar char="•"/>
          </a:pPr>
          <a:r>
            <a:rPr lang="en-US" sz="1400" kern="1200" dirty="0"/>
            <a:t>Test crossbar array of dual-RRAM SET/RESET and voltage divider properties</a:t>
          </a:r>
        </a:p>
        <a:p>
          <a:pPr marL="114300" lvl="1" indent="-114300" algn="l" defTabSz="622300">
            <a:lnSpc>
              <a:spcPct val="90000"/>
            </a:lnSpc>
            <a:spcBef>
              <a:spcPct val="0"/>
            </a:spcBef>
            <a:spcAft>
              <a:spcPct val="15000"/>
            </a:spcAft>
            <a:buChar char="•"/>
          </a:pPr>
          <a:r>
            <a:rPr lang="en-US" sz="1400" kern="1200" dirty="0"/>
            <a:t>Fabricate NEM relays with larger bit widths</a:t>
          </a:r>
        </a:p>
      </dsp:txBody>
      <dsp:txXfrm>
        <a:off x="30587" y="3337603"/>
        <a:ext cx="3411882" cy="983147"/>
      </dsp:txXfrm>
    </dsp:sp>
    <dsp:sp modelId="{C7EC4A41-B7AD-744D-8359-42BC83B5A7B2}">
      <dsp:nvSpPr>
        <dsp:cNvPr id="0" name=""/>
        <dsp:cNvSpPr/>
      </dsp:nvSpPr>
      <dsp:spPr>
        <a:xfrm>
          <a:off x="6510924" y="25397"/>
          <a:ext cx="4775185"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highlight>
                <a:srgbClr val="FFFF00"/>
              </a:highlight>
            </a:rPr>
            <a:t>Make standard cells with different bit widths and estimate properties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endurance, etc.)</a:t>
          </a:r>
        </a:p>
        <a:p>
          <a:pPr marL="114300" lvl="1" indent="-114300" algn="l" defTabSz="622300">
            <a:lnSpc>
              <a:spcPct val="90000"/>
            </a:lnSpc>
            <a:spcBef>
              <a:spcPct val="0"/>
            </a:spcBef>
            <a:spcAft>
              <a:spcPct val="15000"/>
            </a:spcAft>
            <a:buChar char="•"/>
          </a:pPr>
          <a:r>
            <a:rPr lang="en-US" sz="1400" kern="1200" dirty="0">
              <a:highlight>
                <a:srgbClr val="FFFF00"/>
              </a:highlight>
            </a:rPr>
            <a:t>PnR to build switch boxes and connections boxes</a:t>
          </a:r>
        </a:p>
        <a:p>
          <a:pPr marL="114300" lvl="1" indent="-114300" algn="l" defTabSz="622300">
            <a:lnSpc>
              <a:spcPct val="90000"/>
            </a:lnSpc>
            <a:spcBef>
              <a:spcPct val="0"/>
            </a:spcBef>
            <a:spcAft>
              <a:spcPct val="15000"/>
            </a:spcAft>
            <a:buChar char="•"/>
          </a:pPr>
          <a:r>
            <a:rPr lang="en-US" sz="1400" b="0" kern="1200" dirty="0">
              <a:highlight>
                <a:srgbClr val="FFFF00"/>
              </a:highlight>
            </a:rPr>
            <a:t>Integration with AHA CGRA</a:t>
          </a:r>
        </a:p>
        <a:p>
          <a:pPr marL="114300" lvl="1" indent="-114300" algn="l" defTabSz="622300">
            <a:lnSpc>
              <a:spcPct val="90000"/>
            </a:lnSpc>
            <a:spcBef>
              <a:spcPct val="0"/>
            </a:spcBef>
            <a:spcAft>
              <a:spcPct val="15000"/>
            </a:spcAft>
            <a:buChar char="•"/>
          </a:pPr>
          <a:r>
            <a:rPr lang="en-US" sz="1400" kern="1200" dirty="0"/>
            <a:t>Architectural analysis w/fully laid out blocks</a:t>
          </a:r>
        </a:p>
        <a:p>
          <a:pPr marL="114300" lvl="1" indent="-114300" algn="l" defTabSz="622300">
            <a:lnSpc>
              <a:spcPct val="90000"/>
            </a:lnSpc>
            <a:spcBef>
              <a:spcPct val="0"/>
            </a:spcBef>
            <a:spcAft>
              <a:spcPct val="15000"/>
            </a:spcAft>
            <a:buChar char="•"/>
          </a:pPr>
          <a:r>
            <a:rPr lang="en-US" sz="1400" kern="1200" dirty="0"/>
            <a:t>Row/column drivers need to be implemented</a:t>
          </a:r>
        </a:p>
      </dsp:txBody>
      <dsp:txXfrm>
        <a:off x="7974066" y="55984"/>
        <a:ext cx="3281455" cy="983147"/>
      </dsp:txXfrm>
    </dsp:sp>
    <dsp:sp modelId="{E3F3A7FC-E4BE-5A49-ADC9-1E874A6075A6}">
      <dsp:nvSpPr>
        <dsp:cNvPr id="0" name=""/>
        <dsp:cNvSpPr/>
      </dsp:nvSpPr>
      <dsp:spPr>
        <a:xfrm>
          <a:off x="0" y="12698"/>
          <a:ext cx="5638964"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Test with different device parameters</a:t>
          </a:r>
        </a:p>
        <a:p>
          <a:pPr marL="114300" lvl="1" indent="-114300" algn="l" defTabSz="622300">
            <a:lnSpc>
              <a:spcPct val="90000"/>
            </a:lnSpc>
            <a:spcBef>
              <a:spcPct val="0"/>
            </a:spcBef>
            <a:spcAft>
              <a:spcPct val="15000"/>
            </a:spcAft>
            <a:buChar char="•"/>
          </a:pPr>
          <a:r>
            <a:rPr lang="en-US" sz="1400" kern="1200" dirty="0"/>
            <a:t>Test with different device models with varying levels of sophistication</a:t>
          </a:r>
        </a:p>
        <a:p>
          <a:pPr marL="114300" lvl="1" indent="-114300" algn="l" defTabSz="622300">
            <a:lnSpc>
              <a:spcPct val="90000"/>
            </a:lnSpc>
            <a:spcBef>
              <a:spcPct val="0"/>
            </a:spcBef>
            <a:spcAft>
              <a:spcPct val="15000"/>
            </a:spcAft>
            <a:buChar char="•"/>
          </a:pPr>
          <a:r>
            <a:rPr lang="en-US" sz="1400" kern="1200" dirty="0">
              <a:solidFill>
                <a:schemeClr val="bg2">
                  <a:lumMod val="50000"/>
                </a:schemeClr>
              </a:solidFill>
            </a:rPr>
            <a:t>Row/column drivers need to be simulated</a:t>
          </a:r>
        </a:p>
        <a:p>
          <a:pPr marL="114300" lvl="1" indent="-114300" algn="l" defTabSz="622300">
            <a:lnSpc>
              <a:spcPct val="90000"/>
            </a:lnSpc>
            <a:spcBef>
              <a:spcPct val="0"/>
            </a:spcBef>
            <a:spcAft>
              <a:spcPct val="15000"/>
            </a:spcAft>
            <a:buChar char="•"/>
          </a:pPr>
          <a:r>
            <a:rPr lang="en-US" sz="1400" kern="1200" dirty="0">
              <a:solidFill>
                <a:srgbClr val="002060"/>
              </a:solidFill>
            </a:rPr>
            <a:t>Simulate NEM relay behavior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Optimize shape of NEM relays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pull-in/pull-out voltages using models</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stiction and contact resistance</a:t>
          </a:r>
        </a:p>
        <a:p>
          <a:pPr marL="114300" lvl="1" indent="-114300" algn="l" defTabSz="622300">
            <a:lnSpc>
              <a:spcPct val="90000"/>
            </a:lnSpc>
            <a:spcBef>
              <a:spcPct val="0"/>
            </a:spcBef>
            <a:spcAft>
              <a:spcPct val="15000"/>
            </a:spcAft>
            <a:buChar char="•"/>
          </a:pPr>
          <a:r>
            <a:rPr lang="en-US" sz="1400" kern="1200" dirty="0">
              <a:solidFill>
                <a:srgbClr val="002060"/>
              </a:solidFill>
            </a:rPr>
            <a:t>More advanced NEM relay model: calibrate to experimental data too</a:t>
          </a:r>
        </a:p>
      </dsp:txBody>
      <dsp:txXfrm>
        <a:off x="30587" y="43285"/>
        <a:ext cx="3886101" cy="983147"/>
      </dsp:txXfrm>
    </dsp:sp>
    <dsp:sp modelId="{851150B8-9258-074F-8743-6537E28E5016}">
      <dsp:nvSpPr>
        <dsp:cNvPr id="0" name=""/>
        <dsp:cNvSpPr/>
      </dsp:nvSpPr>
      <dsp:spPr>
        <a:xfrm>
          <a:off x="3850857" y="248026"/>
          <a:ext cx="1884129" cy="1884129"/>
        </a:xfrm>
        <a:prstGeom prst="pieWedge">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Simulation &amp; Modeling</a:t>
          </a:r>
          <a:endParaRPr lang="en-US" sz="1400" kern="1200" dirty="0"/>
        </a:p>
      </dsp:txBody>
      <dsp:txXfrm>
        <a:off x="4402706" y="799875"/>
        <a:ext cx="1332280" cy="1332280"/>
      </dsp:txXfrm>
    </dsp:sp>
    <dsp:sp modelId="{1B7E48AB-B928-AC45-B840-58DF4E9DA2A3}">
      <dsp:nvSpPr>
        <dsp:cNvPr id="0" name=""/>
        <dsp:cNvSpPr/>
      </dsp:nvSpPr>
      <dsp:spPr>
        <a:xfrm rot="5400000">
          <a:off x="5822013" y="248026"/>
          <a:ext cx="1884129" cy="1884129"/>
        </a:xfrm>
        <a:prstGeom prst="pieWedg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VLSI Design</a:t>
          </a:r>
          <a:endParaRPr lang="en-US" sz="1400" kern="1200" dirty="0"/>
        </a:p>
      </dsp:txBody>
      <dsp:txXfrm rot="-5400000">
        <a:off x="5822013" y="799875"/>
        <a:ext cx="1332280" cy="1332280"/>
      </dsp:txXfrm>
    </dsp:sp>
    <dsp:sp modelId="{DCD5C749-7397-B648-965E-24BBD40EE8BA}">
      <dsp:nvSpPr>
        <dsp:cNvPr id="0" name=""/>
        <dsp:cNvSpPr/>
      </dsp:nvSpPr>
      <dsp:spPr>
        <a:xfrm rot="10800000">
          <a:off x="5822013" y="2219182"/>
          <a:ext cx="1884129" cy="1884129"/>
        </a:xfrm>
        <a:prstGeom prst="pieWedg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Architectural Analysis</a:t>
          </a:r>
          <a:endParaRPr lang="en-US" sz="1400" kern="1200" dirty="0"/>
        </a:p>
      </dsp:txBody>
      <dsp:txXfrm rot="10800000">
        <a:off x="5822013" y="2219182"/>
        <a:ext cx="1332280" cy="1332280"/>
      </dsp:txXfrm>
    </dsp:sp>
    <dsp:sp modelId="{32E24827-E138-2F4A-B270-11A2A908CE49}">
      <dsp:nvSpPr>
        <dsp:cNvPr id="0" name=""/>
        <dsp:cNvSpPr/>
      </dsp:nvSpPr>
      <dsp:spPr>
        <a:xfrm rot="16200000">
          <a:off x="3850857" y="2219182"/>
          <a:ext cx="1884129" cy="1884129"/>
        </a:xfrm>
        <a:prstGeom prst="pieWedg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Fabrication &amp; Characterization</a:t>
          </a:r>
          <a:endParaRPr lang="en-US" sz="1400" kern="1200" dirty="0"/>
        </a:p>
      </dsp:txBody>
      <dsp:txXfrm rot="5400000">
        <a:off x="4402706" y="2219182"/>
        <a:ext cx="1332280" cy="1332280"/>
      </dsp:txXfrm>
    </dsp:sp>
    <dsp:sp modelId="{993EFA02-A7E8-224C-9A4B-D8385D2386B0}">
      <dsp:nvSpPr>
        <dsp:cNvPr id="0" name=""/>
        <dsp:cNvSpPr/>
      </dsp:nvSpPr>
      <dsp:spPr>
        <a:xfrm>
          <a:off x="5453237" y="1784048"/>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 modelId="{A879F795-B2BA-F84F-8AA6-52076CC08E5D}">
      <dsp:nvSpPr>
        <dsp:cNvPr id="0" name=""/>
        <dsp:cNvSpPr/>
      </dsp:nvSpPr>
      <dsp:spPr>
        <a:xfrm rot="10800000">
          <a:off x="5453237" y="2001615"/>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png>
</file>

<file path=ppt/media/image14.tiff>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tiff>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6C8DF4-F026-A24A-993C-C95A7E287F4A}" type="datetimeFigureOut">
              <a:rPr lang="en-US" smtClean="0"/>
              <a:t>4/22/19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2BCE1B-0358-064B-A696-3D0408AA6E41}" type="slidenum">
              <a:rPr lang="en-US" smtClean="0"/>
              <a:t>‹#›</a:t>
            </a:fld>
            <a:endParaRPr lang="en-US"/>
          </a:p>
        </p:txBody>
      </p:sp>
    </p:spTree>
    <p:extLst>
      <p:ext uri="{BB962C8B-B14F-4D97-AF65-F5344CB8AC3E}">
        <p14:creationId xmlns:p14="http://schemas.microsoft.com/office/powerpoint/2010/main" val="4001872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a:t>
            </a:fld>
            <a:endParaRPr lang="en-US"/>
          </a:p>
        </p:txBody>
      </p:sp>
    </p:spTree>
    <p:extLst>
      <p:ext uri="{BB962C8B-B14F-4D97-AF65-F5344CB8AC3E}">
        <p14:creationId xmlns:p14="http://schemas.microsoft.com/office/powerpoint/2010/main" val="738137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16</a:t>
            </a:fld>
            <a:endParaRPr lang="en-US"/>
          </a:p>
        </p:txBody>
      </p:sp>
    </p:spTree>
    <p:extLst>
      <p:ext uri="{BB962C8B-B14F-4D97-AF65-F5344CB8AC3E}">
        <p14:creationId xmlns:p14="http://schemas.microsoft.com/office/powerpoint/2010/main" val="3223222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idea: use RRAM to actuate the NEM relays</a:t>
            </a:r>
          </a:p>
          <a:p>
            <a:r>
              <a:rPr lang="en-US" dirty="0"/>
              <a:t>Entirely back-end-of-line (0T)</a:t>
            </a:r>
          </a:p>
          <a:p>
            <a:r>
              <a:rPr lang="en-US" dirty="0"/>
              <a:t>1N1R design</a:t>
            </a:r>
          </a:p>
          <a:p>
            <a:r>
              <a:rPr lang="en-US" dirty="0"/>
              <a:t>Need a good way to actuate</a:t>
            </a:r>
          </a:p>
          <a:p>
            <a:endParaRPr lang="en-US" dirty="0"/>
          </a:p>
          <a:p>
            <a:r>
              <a:rPr lang="en-US" dirty="0"/>
              <a:t>Poly layers are annoying to get to</a:t>
            </a:r>
          </a:p>
          <a:p>
            <a:r>
              <a:rPr lang="en-US" dirty="0"/>
              <a:t>RRAM properties have to match NEM relays’</a:t>
            </a:r>
          </a:p>
        </p:txBody>
      </p:sp>
      <p:sp>
        <p:nvSpPr>
          <p:cNvPr id="4" name="Slide Number Placeholder 3"/>
          <p:cNvSpPr>
            <a:spLocks noGrp="1"/>
          </p:cNvSpPr>
          <p:nvPr>
            <p:ph type="sldNum" sz="quarter" idx="5"/>
          </p:nvPr>
        </p:nvSpPr>
        <p:spPr/>
        <p:txBody>
          <a:bodyPr/>
          <a:lstStyle/>
          <a:p>
            <a:fld id="{C02BCE1B-0358-064B-A696-3D0408AA6E41}" type="slidenum">
              <a:rPr lang="en-US" smtClean="0"/>
              <a:t>20</a:t>
            </a:fld>
            <a:endParaRPr lang="en-US"/>
          </a:p>
        </p:txBody>
      </p:sp>
    </p:spTree>
    <p:extLst>
      <p:ext uri="{BB962C8B-B14F-4D97-AF65-F5344CB8AC3E}">
        <p14:creationId xmlns:p14="http://schemas.microsoft.com/office/powerpoint/2010/main" val="1707880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23</a:t>
            </a:fld>
            <a:endParaRPr lang="en-US"/>
          </a:p>
        </p:txBody>
      </p:sp>
    </p:spTree>
    <p:extLst>
      <p:ext uri="{BB962C8B-B14F-4D97-AF65-F5344CB8AC3E}">
        <p14:creationId xmlns:p14="http://schemas.microsoft.com/office/powerpoint/2010/main" val="1742984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stream for reduced I/O pin requirement)</a:t>
            </a:r>
          </a:p>
          <a:p>
            <a:r>
              <a:rPr lang="en-US" dirty="0"/>
              <a:t>Probably want to do this on-chip to reduce pin requirement</a:t>
            </a:r>
          </a:p>
          <a:p>
            <a:r>
              <a:rPr lang="en-US" dirty="0"/>
              <a:t>Column controller is similar</a:t>
            </a:r>
          </a:p>
        </p:txBody>
      </p:sp>
      <p:sp>
        <p:nvSpPr>
          <p:cNvPr id="4" name="Slide Number Placeholder 3"/>
          <p:cNvSpPr>
            <a:spLocks noGrp="1"/>
          </p:cNvSpPr>
          <p:nvPr>
            <p:ph type="sldNum" sz="quarter" idx="5"/>
          </p:nvPr>
        </p:nvSpPr>
        <p:spPr/>
        <p:txBody>
          <a:bodyPr/>
          <a:lstStyle/>
          <a:p>
            <a:fld id="{C02BCE1B-0358-064B-A696-3D0408AA6E41}" type="slidenum">
              <a:rPr lang="en-US" smtClean="0"/>
              <a:t>26</a:t>
            </a:fld>
            <a:endParaRPr lang="en-US"/>
          </a:p>
        </p:txBody>
      </p:sp>
    </p:spTree>
    <p:extLst>
      <p:ext uri="{BB962C8B-B14F-4D97-AF65-F5344CB8AC3E}">
        <p14:creationId xmlns:p14="http://schemas.microsoft.com/office/powerpoint/2010/main" val="4242202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CLB: configurable logic block</a:t>
            </a:r>
          </a:p>
          <a:p>
            <a:r>
              <a:rPr lang="en-US" dirty="0"/>
              <a:t>CB: connection box</a:t>
            </a:r>
          </a:p>
          <a:p>
            <a:r>
              <a:rPr lang="en-US" dirty="0"/>
              <a:t>SB: switch box</a:t>
            </a:r>
          </a:p>
        </p:txBody>
      </p:sp>
      <p:sp>
        <p:nvSpPr>
          <p:cNvPr id="4" name="Slide Number Placeholder 3"/>
          <p:cNvSpPr>
            <a:spLocks noGrp="1"/>
          </p:cNvSpPr>
          <p:nvPr>
            <p:ph type="sldNum" sz="quarter" idx="5"/>
          </p:nvPr>
        </p:nvSpPr>
        <p:spPr/>
        <p:txBody>
          <a:bodyPr/>
          <a:lstStyle/>
          <a:p>
            <a:fld id="{C02BCE1B-0358-064B-A696-3D0408AA6E41}" type="slidenum">
              <a:rPr lang="en-US" smtClean="0"/>
              <a:t>27</a:t>
            </a:fld>
            <a:endParaRPr lang="en-US"/>
          </a:p>
        </p:txBody>
      </p:sp>
    </p:spTree>
    <p:extLst>
      <p:ext uri="{BB962C8B-B14F-4D97-AF65-F5344CB8AC3E}">
        <p14:creationId xmlns:p14="http://schemas.microsoft.com/office/powerpoint/2010/main" val="666635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28</a:t>
            </a:fld>
            <a:endParaRPr lang="en-US"/>
          </a:p>
        </p:txBody>
      </p:sp>
    </p:spTree>
    <p:extLst>
      <p:ext uri="{BB962C8B-B14F-4D97-AF65-F5344CB8AC3E}">
        <p14:creationId xmlns:p14="http://schemas.microsoft.com/office/powerpoint/2010/main" val="42021382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add measurements on critical dimensions</a:t>
            </a:r>
          </a:p>
        </p:txBody>
      </p:sp>
      <p:sp>
        <p:nvSpPr>
          <p:cNvPr id="4" name="Slide Number Placeholder 3"/>
          <p:cNvSpPr>
            <a:spLocks noGrp="1"/>
          </p:cNvSpPr>
          <p:nvPr>
            <p:ph type="sldNum" sz="quarter" idx="5"/>
          </p:nvPr>
        </p:nvSpPr>
        <p:spPr/>
        <p:txBody>
          <a:bodyPr/>
          <a:lstStyle/>
          <a:p>
            <a:fld id="{C02BCE1B-0358-064B-A696-3D0408AA6E41}" type="slidenum">
              <a:rPr lang="en-US" smtClean="0"/>
              <a:t>29</a:t>
            </a:fld>
            <a:endParaRPr lang="en-US"/>
          </a:p>
        </p:txBody>
      </p:sp>
    </p:spTree>
    <p:extLst>
      <p:ext uri="{BB962C8B-B14F-4D97-AF65-F5344CB8AC3E}">
        <p14:creationId xmlns:p14="http://schemas.microsoft.com/office/powerpoint/2010/main" val="2272940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32</a:t>
            </a:fld>
            <a:endParaRPr lang="en-US"/>
          </a:p>
        </p:txBody>
      </p:sp>
    </p:spTree>
    <p:extLst>
      <p:ext uri="{BB962C8B-B14F-4D97-AF65-F5344CB8AC3E}">
        <p14:creationId xmlns:p14="http://schemas.microsoft.com/office/powerpoint/2010/main" val="1103718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get to 1/3 area for full utilization</a:t>
            </a:r>
          </a:p>
        </p:txBody>
      </p:sp>
      <p:sp>
        <p:nvSpPr>
          <p:cNvPr id="4" name="Slide Number Placeholder 3"/>
          <p:cNvSpPr>
            <a:spLocks noGrp="1"/>
          </p:cNvSpPr>
          <p:nvPr>
            <p:ph type="sldNum" sz="quarter" idx="5"/>
          </p:nvPr>
        </p:nvSpPr>
        <p:spPr/>
        <p:txBody>
          <a:bodyPr/>
          <a:lstStyle/>
          <a:p>
            <a:fld id="{C02BCE1B-0358-064B-A696-3D0408AA6E41}" type="slidenum">
              <a:rPr lang="en-US" smtClean="0"/>
              <a:t>33</a:t>
            </a:fld>
            <a:endParaRPr lang="en-US"/>
          </a:p>
        </p:txBody>
      </p:sp>
    </p:spTree>
    <p:extLst>
      <p:ext uri="{BB962C8B-B14F-4D97-AF65-F5344CB8AC3E}">
        <p14:creationId xmlns:p14="http://schemas.microsoft.com/office/powerpoint/2010/main" val="5427099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Ultimately you want all static configuration to use this architecture</a:t>
            </a:r>
          </a:p>
        </p:txBody>
      </p:sp>
      <p:sp>
        <p:nvSpPr>
          <p:cNvPr id="4" name="Slide Number Placeholder 3"/>
          <p:cNvSpPr>
            <a:spLocks noGrp="1"/>
          </p:cNvSpPr>
          <p:nvPr>
            <p:ph type="sldNum" sz="quarter" idx="5"/>
          </p:nvPr>
        </p:nvSpPr>
        <p:spPr/>
        <p:txBody>
          <a:bodyPr/>
          <a:lstStyle/>
          <a:p>
            <a:fld id="{C02BCE1B-0358-064B-A696-3D0408AA6E41}" type="slidenum">
              <a:rPr lang="en-US" smtClean="0"/>
              <a:t>34</a:t>
            </a:fld>
            <a:endParaRPr lang="en-US"/>
          </a:p>
        </p:txBody>
      </p:sp>
    </p:spTree>
    <p:extLst>
      <p:ext uri="{BB962C8B-B14F-4D97-AF65-F5344CB8AC3E}">
        <p14:creationId xmlns:p14="http://schemas.microsoft.com/office/powerpoint/2010/main" val="721577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have many options for designing an application. Here’s a diagram showing the supposed tradeoffs between different application design flows.</a:t>
            </a:r>
          </a:p>
          <a:p>
            <a:endParaRPr lang="en-US" dirty="0"/>
          </a:p>
          <a:p>
            <a:r>
              <a:rPr lang="en-US" dirty="0"/>
              <a:t>Flexibility = What applications can be run on it</a:t>
            </a:r>
          </a:p>
          <a:p>
            <a:r>
              <a:rPr lang="en-US" dirty="0"/>
              <a:t>Efficiency = EDP</a:t>
            </a:r>
          </a:p>
          <a:p>
            <a:r>
              <a:rPr lang="en-US" dirty="0"/>
              <a:t>Cost per unit = NRE cost</a:t>
            </a:r>
          </a:p>
          <a:p>
            <a:endParaRPr lang="en-US" dirty="0"/>
          </a:p>
          <a:p>
            <a:r>
              <a:rPr lang="en-US" dirty="0"/>
              <a:t>We have CPUs which you run software on, GPUs which you run CUDA software on, FPGAs which you compile RTL to (or use HLS), and ASICs which have the most complex design flow.</a:t>
            </a:r>
          </a:p>
          <a:p>
            <a:endParaRPr lang="en-US" dirty="0"/>
          </a:p>
          <a:p>
            <a:r>
              <a:rPr lang="en-US" dirty="0"/>
              <a:t>More recently, we also have CGRAs, which are coarse-grained FPGAs, meaning they replace some LUTs with common logic structures. These have a somewhat interesting profile on this scale.</a:t>
            </a:r>
          </a:p>
          <a:p>
            <a:endParaRPr lang="en-US" dirty="0"/>
          </a:p>
          <a:p>
            <a:r>
              <a:rPr lang="en-US" dirty="0"/>
              <a:t>CGRAs are FPGAs that tradeoff a small amount of flexibility for a decent amount of efficiency (depending on workload though)</a:t>
            </a:r>
          </a:p>
          <a:p>
            <a:r>
              <a:rPr lang="en-US" dirty="0"/>
              <a:t>Same design flow should mean same cost per unit</a:t>
            </a:r>
          </a:p>
        </p:txBody>
      </p:sp>
      <p:sp>
        <p:nvSpPr>
          <p:cNvPr id="4" name="Slide Number Placeholder 3"/>
          <p:cNvSpPr>
            <a:spLocks noGrp="1"/>
          </p:cNvSpPr>
          <p:nvPr>
            <p:ph type="sldNum" sz="quarter" idx="5"/>
          </p:nvPr>
        </p:nvSpPr>
        <p:spPr/>
        <p:txBody>
          <a:bodyPr/>
          <a:lstStyle/>
          <a:p>
            <a:fld id="{C02BCE1B-0358-064B-A696-3D0408AA6E41}" type="slidenum">
              <a:rPr lang="en-US" smtClean="0"/>
              <a:t>2</a:t>
            </a:fld>
            <a:endParaRPr lang="en-US"/>
          </a:p>
        </p:txBody>
      </p:sp>
    </p:spTree>
    <p:extLst>
      <p:ext uri="{BB962C8B-B14F-4D97-AF65-F5344CB8AC3E}">
        <p14:creationId xmlns:p14="http://schemas.microsoft.com/office/powerpoint/2010/main" val="30512642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35</a:t>
            </a:fld>
            <a:endParaRPr lang="en-US"/>
          </a:p>
        </p:txBody>
      </p:sp>
    </p:spTree>
    <p:extLst>
      <p:ext uri="{BB962C8B-B14F-4D97-AF65-F5344CB8AC3E}">
        <p14:creationId xmlns:p14="http://schemas.microsoft.com/office/powerpoint/2010/main" val="4004293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36</a:t>
            </a:fld>
            <a:endParaRPr lang="en-US"/>
          </a:p>
        </p:txBody>
      </p:sp>
    </p:spTree>
    <p:extLst>
      <p:ext uri="{BB962C8B-B14F-4D97-AF65-F5344CB8AC3E}">
        <p14:creationId xmlns:p14="http://schemas.microsoft.com/office/powerpoint/2010/main" val="796108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need to think about what causes this overhead. There are three main causes.</a:t>
            </a:r>
          </a:p>
        </p:txBody>
      </p:sp>
      <p:sp>
        <p:nvSpPr>
          <p:cNvPr id="4" name="Slide Number Placeholder 3"/>
          <p:cNvSpPr>
            <a:spLocks noGrp="1"/>
          </p:cNvSpPr>
          <p:nvPr>
            <p:ph type="sldNum" sz="quarter" idx="5"/>
          </p:nvPr>
        </p:nvSpPr>
        <p:spPr/>
        <p:txBody>
          <a:bodyPr/>
          <a:lstStyle/>
          <a:p>
            <a:fld id="{C02BCE1B-0358-064B-A696-3D0408AA6E41}" type="slidenum">
              <a:rPr lang="en-US" smtClean="0"/>
              <a:t>3</a:t>
            </a:fld>
            <a:endParaRPr lang="en-US"/>
          </a:p>
        </p:txBody>
      </p:sp>
    </p:spTree>
    <p:extLst>
      <p:ext uri="{BB962C8B-B14F-4D97-AF65-F5344CB8AC3E}">
        <p14:creationId xmlns:p14="http://schemas.microsoft.com/office/powerpoint/2010/main" val="480391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Result:</a:t>
            </a:r>
          </a:p>
          <a:p>
            <a:r>
              <a:rPr lang="en-US" dirty="0"/>
              <a:t>CGRAs become competitive with ASICs in terms of performance</a:t>
            </a:r>
          </a:p>
          <a:p>
            <a:r>
              <a:rPr lang="en-US" dirty="0"/>
              <a:t>CGRAs become competitive with ASICs for “normally off, instantly on”</a:t>
            </a:r>
          </a:p>
        </p:txBody>
      </p:sp>
      <p:sp>
        <p:nvSpPr>
          <p:cNvPr id="4" name="Slide Number Placeholder 3"/>
          <p:cNvSpPr>
            <a:spLocks noGrp="1"/>
          </p:cNvSpPr>
          <p:nvPr>
            <p:ph type="sldNum" sz="quarter" idx="5"/>
          </p:nvPr>
        </p:nvSpPr>
        <p:spPr/>
        <p:txBody>
          <a:bodyPr/>
          <a:lstStyle/>
          <a:p>
            <a:fld id="{C02BCE1B-0358-064B-A696-3D0408AA6E41}" type="slidenum">
              <a:rPr lang="en-US" smtClean="0"/>
              <a:t>4</a:t>
            </a:fld>
            <a:endParaRPr lang="en-US"/>
          </a:p>
        </p:txBody>
      </p:sp>
    </p:spTree>
    <p:extLst>
      <p:ext uri="{BB962C8B-B14F-4D97-AF65-F5344CB8AC3E}">
        <p14:creationId xmlns:p14="http://schemas.microsoft.com/office/powerpoint/2010/main" val="1052674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5</a:t>
            </a:fld>
            <a:endParaRPr lang="en-US"/>
          </a:p>
        </p:txBody>
      </p:sp>
    </p:spTree>
    <p:extLst>
      <p:ext uri="{BB962C8B-B14F-4D97-AF65-F5344CB8AC3E}">
        <p14:creationId xmlns:p14="http://schemas.microsoft.com/office/powerpoint/2010/main" val="537053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7</a:t>
            </a:fld>
            <a:endParaRPr lang="en-US"/>
          </a:p>
        </p:txBody>
      </p:sp>
    </p:spTree>
    <p:extLst>
      <p:ext uri="{BB962C8B-B14F-4D97-AF65-F5344CB8AC3E}">
        <p14:creationId xmlns:p14="http://schemas.microsoft.com/office/powerpoint/2010/main" val="2014890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9</a:t>
            </a:fld>
            <a:endParaRPr lang="en-US"/>
          </a:p>
        </p:txBody>
      </p:sp>
    </p:spTree>
    <p:extLst>
      <p:ext uri="{BB962C8B-B14F-4D97-AF65-F5344CB8AC3E}">
        <p14:creationId xmlns:p14="http://schemas.microsoft.com/office/powerpoint/2010/main" val="1666001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11</a:t>
            </a:fld>
            <a:endParaRPr lang="en-US"/>
          </a:p>
        </p:txBody>
      </p:sp>
    </p:spTree>
    <p:extLst>
      <p:ext uri="{BB962C8B-B14F-4D97-AF65-F5344CB8AC3E}">
        <p14:creationId xmlns:p14="http://schemas.microsoft.com/office/powerpoint/2010/main" val="3656664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14</a:t>
            </a:fld>
            <a:endParaRPr lang="en-US"/>
          </a:p>
        </p:txBody>
      </p:sp>
    </p:spTree>
    <p:extLst>
      <p:ext uri="{BB962C8B-B14F-4D97-AF65-F5344CB8AC3E}">
        <p14:creationId xmlns:p14="http://schemas.microsoft.com/office/powerpoint/2010/main" val="2506086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D8564-C649-9343-92B9-D1BF508F65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F87CAED-C35A-564F-917A-9F96CC7112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871F48-9C3A-9242-9074-25D42B8B0E62}"/>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A65F6011-CC4A-1340-962E-D52110837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9DEB79-D00A-AB4B-BFC5-B1426F8643B2}"/>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1500279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B3E37-88B7-B340-8119-219CDE0497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1F0EBC-E040-B24B-9CF2-19B0647635D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039C7A-CC10-EE49-86E9-3D74195F5B92}"/>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FCBB20A9-0676-494C-983D-2FF26DF768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46F546-18E8-C746-9E2F-CE2E406DEF53}"/>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377821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76FF0A-D9AB-5D46-AA52-320C9AB2AC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E58BF1-D914-A74D-B6E3-E093975B3B0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121855-335D-FA49-AB8E-EB4C5B52A642}"/>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07E0BBA6-C6AE-C443-89FD-42D2CED6E8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BE8F7-33A9-6A4D-B2BB-05D6BE9AFAD1}"/>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579740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CA652-8E83-D746-B6D3-781EDA043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E9294D-C534-E541-B91F-855FC143569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9E4B88-517D-9B4B-9C46-DF0470FDDE76}"/>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91FE3CE9-6BD8-974D-ABC7-D0A9D3DDB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AB2CCF-40D7-364E-98F7-7E8C96DE2A16}"/>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037943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2770E-8752-0548-AD4C-294A2240D2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6DA5B65-A449-A147-8D6F-7458EA2456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3D24C85-8E0B-614C-8836-CA0F2DD7AE74}"/>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B6C38FFC-6298-C542-8015-EFB73EE96C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8202A-1E46-9242-8CD2-A9E29FF8C0F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604864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C26E2-6282-604B-9CEA-63675F88BF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E6142F-4AD6-AF40-9464-05375526109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1BD993-84EF-3544-BD6D-1A57AAAA269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4BAF41-2A8C-CE46-A3E8-B7C2E01E719C}"/>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6" name="Footer Placeholder 5">
            <a:extLst>
              <a:ext uri="{FF2B5EF4-FFF2-40B4-BE49-F238E27FC236}">
                <a16:creationId xmlns:a16="http://schemas.microsoft.com/office/drawing/2014/main" id="{A355C68D-6AEC-0147-848D-D116228202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3E5BF-B3E9-AD40-99C5-F755FF0D38EB}"/>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447424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A5899-A52E-5B4A-8D6F-7846428CE8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182F56-183C-944B-8120-FEDAB1BB8B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1AB195-3ED0-6843-9D80-211CB9E7CC5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16402D-5696-274E-AE67-8703464E59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0A17444-4C2C-D04A-974D-72CB3B183BB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4D7D95-CB20-EB45-AF99-2F57B2F02F14}"/>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8" name="Footer Placeholder 7">
            <a:extLst>
              <a:ext uri="{FF2B5EF4-FFF2-40B4-BE49-F238E27FC236}">
                <a16:creationId xmlns:a16="http://schemas.microsoft.com/office/drawing/2014/main" id="{96F14C7D-F9D1-A044-9CF4-B3CC8D6182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09C9B1-11AF-1A41-B96B-5C796FFDBB5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4201518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86D7-5EE6-334C-AEE7-7D05E3664A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00CDA5-3774-4443-B787-AD6351FCDD8A}"/>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4" name="Footer Placeholder 3">
            <a:extLst>
              <a:ext uri="{FF2B5EF4-FFF2-40B4-BE49-F238E27FC236}">
                <a16:creationId xmlns:a16="http://schemas.microsoft.com/office/drawing/2014/main" id="{10E15093-AD2C-DC43-A456-A15FF4DA05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E44FEB-AFFA-B24E-8F55-F984A7C295B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634158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3478A4-A626-2C41-8B91-3E3BC344DCE0}"/>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3" name="Footer Placeholder 2">
            <a:extLst>
              <a:ext uri="{FF2B5EF4-FFF2-40B4-BE49-F238E27FC236}">
                <a16:creationId xmlns:a16="http://schemas.microsoft.com/office/drawing/2014/main" id="{12316972-E253-9746-9C90-B5692D7C99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268A82-97AC-C04F-B9A6-F1169D8342D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186341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9107A-B662-D144-8AF6-1CC7A86FCE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E5B007-4193-A247-B253-C6F37641DD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5D6BFC-0DB5-E042-A4B2-F5367046AE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703F699-ECF0-7149-B920-102D1395B87F}"/>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6" name="Footer Placeholder 5">
            <a:extLst>
              <a:ext uri="{FF2B5EF4-FFF2-40B4-BE49-F238E27FC236}">
                <a16:creationId xmlns:a16="http://schemas.microsoft.com/office/drawing/2014/main" id="{116BFBE2-B6A4-0149-A8D0-3667D16B13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4B0AEA-2B01-1140-B13E-165CD2C68FA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942156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D3FC-236A-7D44-978B-C9129A42FA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B639F1-F218-344C-90B1-AC0C055FE9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EBDC04-81BA-854F-B033-7CA7541F58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9A384F-0A0A-A947-B594-BF74C5D34FFC}"/>
              </a:ext>
            </a:extLst>
          </p:cNvPr>
          <p:cNvSpPr>
            <a:spLocks noGrp="1"/>
          </p:cNvSpPr>
          <p:nvPr>
            <p:ph type="dt" sz="half" idx="10"/>
          </p:nvPr>
        </p:nvSpPr>
        <p:spPr/>
        <p:txBody>
          <a:bodyPr/>
          <a:lstStyle/>
          <a:p>
            <a:fld id="{9DFF981E-7E04-3149-BBA3-99501D3F0100}" type="datetimeFigureOut">
              <a:rPr lang="en-US" smtClean="0"/>
              <a:t>4/22/19</a:t>
            </a:fld>
            <a:endParaRPr lang="en-US"/>
          </a:p>
        </p:txBody>
      </p:sp>
      <p:sp>
        <p:nvSpPr>
          <p:cNvPr id="6" name="Footer Placeholder 5">
            <a:extLst>
              <a:ext uri="{FF2B5EF4-FFF2-40B4-BE49-F238E27FC236}">
                <a16:creationId xmlns:a16="http://schemas.microsoft.com/office/drawing/2014/main" id="{F50E60B8-4EC9-2645-B0C0-3BAB7FDCDB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6C9FBE-50C9-D145-8BC6-4016A6EE20B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547426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ECBE04-98FB-3648-A938-55275109F0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5302AD-2856-294B-BD42-BB985F3473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1D55BE-A7FA-7640-9B7B-44C5E1FE3D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FF981E-7E04-3149-BBA3-99501D3F0100}" type="datetimeFigureOut">
              <a:rPr lang="en-US" smtClean="0"/>
              <a:t>4/22/19</a:t>
            </a:fld>
            <a:endParaRPr lang="en-US"/>
          </a:p>
        </p:txBody>
      </p:sp>
      <p:sp>
        <p:nvSpPr>
          <p:cNvPr id="5" name="Footer Placeholder 4">
            <a:extLst>
              <a:ext uri="{FF2B5EF4-FFF2-40B4-BE49-F238E27FC236}">
                <a16:creationId xmlns:a16="http://schemas.microsoft.com/office/drawing/2014/main" id="{64CDF7D7-3A5D-5F45-9EC2-1EC58C596C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F44A20-287D-9746-A829-A08F6F960A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6A98DC-08F5-5D47-A74A-80726966A482}" type="slidenum">
              <a:rPr lang="en-US" smtClean="0"/>
              <a:t>‹#›</a:t>
            </a:fld>
            <a:endParaRPr lang="en-US"/>
          </a:p>
        </p:txBody>
      </p:sp>
    </p:spTree>
    <p:extLst>
      <p:ext uri="{BB962C8B-B14F-4D97-AF65-F5344CB8AC3E}">
        <p14:creationId xmlns:p14="http://schemas.microsoft.com/office/powerpoint/2010/main" val="1941907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hackernoon.com/a-gentle-introduction-to-hardware-accelerated-data-processing-81ac79c210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www.falstad.com/circuit/circuitjs.html"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emf"/></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65CC34E-8749-7C4D-A49E-D1E75FCFD6B4}"/>
              </a:ext>
            </a:extLst>
          </p:cNvPr>
          <p:cNvSpPr>
            <a:spLocks noGrp="1"/>
          </p:cNvSpPr>
          <p:nvPr>
            <p:ph type="ctrTitle"/>
          </p:nvPr>
        </p:nvSpPr>
        <p:spPr/>
        <p:txBody>
          <a:bodyPr>
            <a:noAutofit/>
          </a:bodyPr>
          <a:lstStyle/>
          <a:p>
            <a:r>
              <a:rPr lang="en-US" sz="4800" b="1" dirty="0"/>
              <a:t>Hybrid RRAM-NEM Relay Design for Nonvolatile 3D Routing in CGRAs</a:t>
            </a:r>
          </a:p>
        </p:txBody>
      </p:sp>
      <p:sp>
        <p:nvSpPr>
          <p:cNvPr id="5" name="Subtitle 4">
            <a:extLst>
              <a:ext uri="{FF2B5EF4-FFF2-40B4-BE49-F238E27FC236}">
                <a16:creationId xmlns:a16="http://schemas.microsoft.com/office/drawing/2014/main" id="{D28334ED-CB08-7D40-BD62-09AC93750D0D}"/>
              </a:ext>
            </a:extLst>
          </p:cNvPr>
          <p:cNvSpPr>
            <a:spLocks noGrp="1"/>
          </p:cNvSpPr>
          <p:nvPr>
            <p:ph type="subTitle" idx="1"/>
          </p:nvPr>
        </p:nvSpPr>
        <p:spPr/>
        <p:txBody>
          <a:bodyPr/>
          <a:lstStyle/>
          <a:p>
            <a:r>
              <a:rPr lang="en-US" dirty="0"/>
              <a:t>Akash Levy</a:t>
            </a:r>
          </a:p>
        </p:txBody>
      </p:sp>
    </p:spTree>
    <p:extLst>
      <p:ext uri="{BB962C8B-B14F-4D97-AF65-F5344CB8AC3E}">
        <p14:creationId xmlns:p14="http://schemas.microsoft.com/office/powerpoint/2010/main" val="1387859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1A613-93F8-BE4A-B045-E272377B3F77}"/>
              </a:ext>
            </a:extLst>
          </p:cNvPr>
          <p:cNvSpPr>
            <a:spLocks noGrp="1"/>
          </p:cNvSpPr>
          <p:nvPr>
            <p:ph type="title"/>
          </p:nvPr>
        </p:nvSpPr>
        <p:spPr/>
        <p:txBody>
          <a:bodyPr/>
          <a:lstStyle/>
          <a:p>
            <a:r>
              <a:rPr lang="en-US" dirty="0"/>
              <a:t>New idea: multi-bit routing with NEM relays</a:t>
            </a:r>
          </a:p>
        </p:txBody>
      </p:sp>
      <p:sp>
        <p:nvSpPr>
          <p:cNvPr id="3" name="Content Placeholder 2">
            <a:extLst>
              <a:ext uri="{FF2B5EF4-FFF2-40B4-BE49-F238E27FC236}">
                <a16:creationId xmlns:a16="http://schemas.microsoft.com/office/drawing/2014/main" id="{F94671A1-A6D0-6542-A855-D49E9B45A917}"/>
              </a:ext>
            </a:extLst>
          </p:cNvPr>
          <p:cNvSpPr>
            <a:spLocks noGrp="1"/>
          </p:cNvSpPr>
          <p:nvPr>
            <p:ph idx="1"/>
          </p:nvPr>
        </p:nvSpPr>
        <p:spPr/>
        <p:txBody>
          <a:bodyPr/>
          <a:lstStyle/>
          <a:p>
            <a:r>
              <a:rPr lang="en-US" dirty="0"/>
              <a:t>CGRAs have multi-bit signals that need to be routed</a:t>
            </a:r>
          </a:p>
          <a:p>
            <a:r>
              <a:rPr lang="en-US" b="1" dirty="0"/>
              <a:t>Why not route multiple bits with a single NEM relay to save area?</a:t>
            </a:r>
          </a:p>
          <a:p>
            <a:r>
              <a:rPr lang="en-US" dirty="0"/>
              <a:t>Already done with two bits, want to test limits of bit-width scalability</a:t>
            </a:r>
          </a:p>
        </p:txBody>
      </p:sp>
      <p:pic>
        <p:nvPicPr>
          <p:cNvPr id="4" name="Content Placeholder 4">
            <a:extLst>
              <a:ext uri="{FF2B5EF4-FFF2-40B4-BE49-F238E27FC236}">
                <a16:creationId xmlns:a16="http://schemas.microsoft.com/office/drawing/2014/main" id="{76071C0D-C08C-AE45-95B9-741D4DD064CE}"/>
              </a:ext>
            </a:extLst>
          </p:cNvPr>
          <p:cNvPicPr>
            <a:picLocks noChangeAspect="1"/>
          </p:cNvPicPr>
          <p:nvPr/>
        </p:nvPicPr>
        <p:blipFill rotWithShape="1">
          <a:blip r:embed="rId2"/>
          <a:srcRect l="33454" r="33454"/>
          <a:stretch/>
        </p:blipFill>
        <p:spPr>
          <a:xfrm>
            <a:off x="4356100" y="3530600"/>
            <a:ext cx="3479800" cy="3125604"/>
          </a:xfrm>
          <a:prstGeom prst="rect">
            <a:avLst/>
          </a:prstGeom>
        </p:spPr>
      </p:pic>
      <p:sp>
        <p:nvSpPr>
          <p:cNvPr id="5" name="TextBox 4">
            <a:extLst>
              <a:ext uri="{FF2B5EF4-FFF2-40B4-BE49-F238E27FC236}">
                <a16:creationId xmlns:a16="http://schemas.microsoft.com/office/drawing/2014/main" id="{7D7BBF39-B8A7-1C4B-8499-4E7BCDE341BF}"/>
              </a:ext>
            </a:extLst>
          </p:cNvPr>
          <p:cNvSpPr txBox="1"/>
          <p:nvPr/>
        </p:nvSpPr>
        <p:spPr>
          <a:xfrm>
            <a:off x="3606800" y="4318000"/>
            <a:ext cx="864339" cy="523220"/>
          </a:xfrm>
          <a:prstGeom prst="rect">
            <a:avLst/>
          </a:prstGeom>
          <a:noFill/>
        </p:spPr>
        <p:txBody>
          <a:bodyPr wrap="none" rtlCol="0">
            <a:spAutoFit/>
          </a:bodyPr>
          <a:lstStyle/>
          <a:p>
            <a:r>
              <a:rPr lang="en-US" sz="2800" b="1" dirty="0"/>
              <a:t>Bit 1</a:t>
            </a:r>
          </a:p>
        </p:txBody>
      </p:sp>
      <p:sp>
        <p:nvSpPr>
          <p:cNvPr id="6" name="TextBox 5">
            <a:extLst>
              <a:ext uri="{FF2B5EF4-FFF2-40B4-BE49-F238E27FC236}">
                <a16:creationId xmlns:a16="http://schemas.microsoft.com/office/drawing/2014/main" id="{ABB4DDDE-18F2-3449-A3E6-982DDA131EC3}"/>
              </a:ext>
            </a:extLst>
          </p:cNvPr>
          <p:cNvSpPr txBox="1"/>
          <p:nvPr/>
        </p:nvSpPr>
        <p:spPr>
          <a:xfrm>
            <a:off x="7835900" y="5410200"/>
            <a:ext cx="864339" cy="523220"/>
          </a:xfrm>
          <a:prstGeom prst="rect">
            <a:avLst/>
          </a:prstGeom>
          <a:noFill/>
        </p:spPr>
        <p:txBody>
          <a:bodyPr wrap="none" rtlCol="0">
            <a:spAutoFit/>
          </a:bodyPr>
          <a:lstStyle/>
          <a:p>
            <a:r>
              <a:rPr lang="en-US" sz="2800" b="1" dirty="0"/>
              <a:t>Bit 2</a:t>
            </a:r>
          </a:p>
        </p:txBody>
      </p:sp>
    </p:spTree>
    <p:extLst>
      <p:ext uri="{BB962C8B-B14F-4D97-AF65-F5344CB8AC3E}">
        <p14:creationId xmlns:p14="http://schemas.microsoft.com/office/powerpoint/2010/main" val="3422816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NEM relays for 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lnSpcReduction="10000"/>
          </a:bodyPr>
          <a:lstStyle/>
          <a:p>
            <a:r>
              <a:rPr lang="en-US" sz="1900" b="1" dirty="0"/>
              <a:t>C. Chen, W. S. Lee, R. </a:t>
            </a:r>
            <a:r>
              <a:rPr lang="en-US" sz="1900" b="1" dirty="0" err="1"/>
              <a:t>Parsa</a:t>
            </a:r>
            <a:r>
              <a:rPr lang="en-US" sz="1900" b="1" dirty="0"/>
              <a:t>, S. Chong, J. </a:t>
            </a:r>
            <a:r>
              <a:rPr lang="en-US" sz="1900" b="1" dirty="0" err="1"/>
              <a:t>Provine</a:t>
            </a:r>
            <a:r>
              <a:rPr lang="en-US" sz="1900" b="1" dirty="0"/>
              <a:t>, J. Watt, R. T. Howe, H.-S. P. Wong, and S. Mitra, “Nano-electro-mechanical relays for FPGA routing: Experimental demonstration and a design technique,” in Design, Automation &amp; Test in Europe Conference &amp; Exhibition (DATE), 2012, pp. 1361–1366, IEEE, 2012.</a:t>
            </a:r>
          </a:p>
          <a:p>
            <a:pPr lvl="1"/>
            <a:r>
              <a:rPr lang="en-US" dirty="0"/>
              <a:t>3D place-and-route scheme with NEM-based LUTs and routers</a:t>
            </a:r>
          </a:p>
          <a:p>
            <a:pPr lvl="1"/>
            <a:r>
              <a:rPr lang="en-US" dirty="0"/>
              <a:t>Maximum of </a:t>
            </a:r>
            <a:r>
              <a:rPr lang="en-US" b="1" dirty="0"/>
              <a:t>41.9% performance gain</a:t>
            </a:r>
          </a:p>
          <a:p>
            <a:r>
              <a:rPr lang="en-US" sz="2300" b="1" dirty="0"/>
              <a:t>C. Chen, R. </a:t>
            </a:r>
            <a:r>
              <a:rPr lang="en-US" sz="2300" b="1" dirty="0" err="1"/>
              <a:t>Parsa</a:t>
            </a:r>
            <a:r>
              <a:rPr lang="en-US" sz="2300" b="1" dirty="0"/>
              <a:t>, N. </a:t>
            </a:r>
            <a:r>
              <a:rPr lang="en-US" sz="2300" b="1" dirty="0" err="1"/>
              <a:t>Patil</a:t>
            </a:r>
            <a:r>
              <a:rPr lang="en-US" sz="2300" b="1" dirty="0"/>
              <a:t>, S. Chong, K. </a:t>
            </a:r>
            <a:r>
              <a:rPr lang="en-US" sz="2300" b="1" dirty="0" err="1"/>
              <a:t>Akarvardar</a:t>
            </a:r>
            <a:r>
              <a:rPr lang="en-US" sz="2300" b="1" dirty="0"/>
              <a:t>, J. </a:t>
            </a:r>
            <a:r>
              <a:rPr lang="en-US" sz="2300" b="1" dirty="0" err="1"/>
              <a:t>Provine</a:t>
            </a:r>
            <a:r>
              <a:rPr lang="en-US" sz="2300" b="1" dirty="0"/>
              <a:t>, D. Lewis, J. Watt, R. T. Howe, H.-S. P. Wong, et al., “Efficient FPGAs using nanoelectromechanical relays,” in Proceedings of the 18th annual ACM/SIGDA international symposium on Field programmable gate arrays, pp. 273–282, ACM, 2010.</a:t>
            </a:r>
            <a:endParaRPr lang="en-US" sz="2600" dirty="0"/>
          </a:p>
          <a:p>
            <a:pPr lvl="1"/>
            <a:r>
              <a:rPr lang="en-US" dirty="0"/>
              <a:t>Half-select programming scheme was used for the NEM relays, verified expt. </a:t>
            </a:r>
          </a:p>
          <a:p>
            <a:pPr lvl="1"/>
            <a:r>
              <a:rPr lang="en-US" dirty="0"/>
              <a:t>43.6% footprint area reduction, 37% leakage power reduction, and up to 28% critical path delay reduction</a:t>
            </a:r>
          </a:p>
          <a:p>
            <a:r>
              <a:rPr lang="en-US" dirty="0"/>
              <a:t>Both papers used somewhat optimistic device parameters/dimensions that have not been physically realized yet</a:t>
            </a:r>
          </a:p>
        </p:txBody>
      </p:sp>
    </p:spTree>
    <p:extLst>
      <p:ext uri="{BB962C8B-B14F-4D97-AF65-F5344CB8AC3E}">
        <p14:creationId xmlns:p14="http://schemas.microsoft.com/office/powerpoint/2010/main" val="102011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6AF67-4CBB-4C45-A7A2-7EF8DC71B74B}"/>
              </a:ext>
            </a:extLst>
          </p:cNvPr>
          <p:cNvSpPr>
            <a:spLocks noGrp="1"/>
          </p:cNvSpPr>
          <p:nvPr>
            <p:ph type="title"/>
          </p:nvPr>
        </p:nvSpPr>
        <p:spPr/>
        <p:txBody>
          <a:bodyPr/>
          <a:lstStyle/>
          <a:p>
            <a:r>
              <a:rPr lang="en-US" dirty="0"/>
              <a:t>Half-Select Design for NEM Relay R/W</a:t>
            </a:r>
          </a:p>
        </p:txBody>
      </p:sp>
      <p:pic>
        <p:nvPicPr>
          <p:cNvPr id="5" name="Content Placeholder 4">
            <a:extLst>
              <a:ext uri="{FF2B5EF4-FFF2-40B4-BE49-F238E27FC236}">
                <a16:creationId xmlns:a16="http://schemas.microsoft.com/office/drawing/2014/main" id="{2496D570-9924-2148-9446-FB49C9659CD4}"/>
              </a:ext>
            </a:extLst>
          </p:cNvPr>
          <p:cNvPicPr>
            <a:picLocks noGrp="1" noChangeAspect="1"/>
          </p:cNvPicPr>
          <p:nvPr>
            <p:ph idx="1"/>
          </p:nvPr>
        </p:nvPicPr>
        <p:blipFill>
          <a:blip r:embed="rId2"/>
          <a:stretch>
            <a:fillRect/>
          </a:stretch>
        </p:blipFill>
        <p:spPr>
          <a:xfrm>
            <a:off x="838200" y="2287870"/>
            <a:ext cx="10515600" cy="3426848"/>
          </a:xfrm>
        </p:spPr>
      </p:pic>
      <p:sp>
        <p:nvSpPr>
          <p:cNvPr id="4" name="TextBox 3">
            <a:extLst>
              <a:ext uri="{FF2B5EF4-FFF2-40B4-BE49-F238E27FC236}">
                <a16:creationId xmlns:a16="http://schemas.microsoft.com/office/drawing/2014/main" id="{3B3A3CA4-3C7A-1B49-ACF4-5B130A6ECA6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1219922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3871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3055979129"/>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endParaRPr lang="en-US" sz="1600" b="1" dirty="0"/>
                    </a:p>
                  </a:txBody>
                  <a:tcPr/>
                </a:tc>
                <a:tc>
                  <a:txBody>
                    <a:bodyPr/>
                    <a:lstStyle/>
                    <a:p>
                      <a:endParaRPr lang="en-US" sz="1600" b="1" dirty="0"/>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endParaRPr lang="en-US" sz="1600" i="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3933972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RRAM</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is it and how does it work?</a:t>
            </a:r>
          </a:p>
        </p:txBody>
      </p:sp>
    </p:spTree>
    <p:extLst>
      <p:ext uri="{BB962C8B-B14F-4D97-AF65-F5344CB8AC3E}">
        <p14:creationId xmlns:p14="http://schemas.microsoft.com/office/powerpoint/2010/main" val="3396235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3A0C21A3-9997-7C45-80E4-F6D690099C4D}"/>
              </a:ext>
            </a:extLst>
          </p:cNvPr>
          <p:cNvGrpSpPr/>
          <p:nvPr/>
        </p:nvGrpSpPr>
        <p:grpSpPr>
          <a:xfrm>
            <a:off x="1248865" y="504110"/>
            <a:ext cx="4060135" cy="2247849"/>
            <a:chOff x="3009416" y="856526"/>
            <a:chExt cx="4060135" cy="2247849"/>
          </a:xfrm>
        </p:grpSpPr>
        <p:grpSp>
          <p:nvGrpSpPr>
            <p:cNvPr id="23" name="Group 22">
              <a:extLst>
                <a:ext uri="{FF2B5EF4-FFF2-40B4-BE49-F238E27FC236}">
                  <a16:creationId xmlns:a16="http://schemas.microsoft.com/office/drawing/2014/main" id="{26446B2E-7979-3546-8920-00F7D95537B6}"/>
                </a:ext>
              </a:extLst>
            </p:cNvPr>
            <p:cNvGrpSpPr/>
            <p:nvPr/>
          </p:nvGrpSpPr>
          <p:grpSpPr>
            <a:xfrm>
              <a:off x="3009416" y="856526"/>
              <a:ext cx="2453834" cy="2247849"/>
              <a:chOff x="3009416" y="856526"/>
              <a:chExt cx="2453834" cy="2247849"/>
            </a:xfrm>
          </p:grpSpPr>
          <p:sp>
            <p:nvSpPr>
              <p:cNvPr id="46" name="Cube 45">
                <a:extLst>
                  <a:ext uri="{FF2B5EF4-FFF2-40B4-BE49-F238E27FC236}">
                    <a16:creationId xmlns:a16="http://schemas.microsoft.com/office/drawing/2014/main" id="{BB0E874B-B255-C84B-AC5B-6C17EF4D6622}"/>
                  </a:ext>
                </a:extLst>
              </p:cNvPr>
              <p:cNvSpPr/>
              <p:nvPr/>
            </p:nvSpPr>
            <p:spPr>
              <a:xfrm>
                <a:off x="3009416" y="1878956"/>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Bottom Electrode</a:t>
                </a:r>
              </a:p>
            </p:txBody>
          </p:sp>
          <p:sp>
            <p:nvSpPr>
              <p:cNvPr id="45" name="Cube 44">
                <a:extLst>
                  <a:ext uri="{FF2B5EF4-FFF2-40B4-BE49-F238E27FC236}">
                    <a16:creationId xmlns:a16="http://schemas.microsoft.com/office/drawing/2014/main" id="{6C40D212-ABEA-7B44-A0B9-CFA7E05041F1}"/>
                  </a:ext>
                </a:extLst>
              </p:cNvPr>
              <p:cNvSpPr/>
              <p:nvPr/>
            </p:nvSpPr>
            <p:spPr>
              <a:xfrm>
                <a:off x="3009416" y="1518212"/>
                <a:ext cx="2453833" cy="902826"/>
              </a:xfrm>
              <a:prstGeom prst="cube">
                <a:avLst>
                  <a:gd name="adj" fmla="val 58883"/>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Resistive Switching Film</a:t>
                </a:r>
              </a:p>
            </p:txBody>
          </p:sp>
          <p:sp>
            <p:nvSpPr>
              <p:cNvPr id="9" name="Cube 8">
                <a:extLst>
                  <a:ext uri="{FF2B5EF4-FFF2-40B4-BE49-F238E27FC236}">
                    <a16:creationId xmlns:a16="http://schemas.microsoft.com/office/drawing/2014/main" id="{08F1833B-432F-2A42-87D9-0793F6927990}"/>
                  </a:ext>
                </a:extLst>
              </p:cNvPr>
              <p:cNvSpPr/>
              <p:nvPr/>
            </p:nvSpPr>
            <p:spPr>
              <a:xfrm>
                <a:off x="3009417" y="1157468"/>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Top Electrode</a:t>
                </a:r>
              </a:p>
            </p:txBody>
          </p:sp>
          <p:cxnSp>
            <p:nvCxnSpPr>
              <p:cNvPr id="13" name="Straight Connector 12">
                <a:extLst>
                  <a:ext uri="{FF2B5EF4-FFF2-40B4-BE49-F238E27FC236}">
                    <a16:creationId xmlns:a16="http://schemas.microsoft.com/office/drawing/2014/main" id="{BBD76198-5856-E845-BE8C-10D7B417F6F9}"/>
                  </a:ext>
                </a:extLst>
              </p:cNvPr>
              <p:cNvCxnSpPr/>
              <p:nvPr/>
            </p:nvCxnSpPr>
            <p:spPr>
              <a:xfrm>
                <a:off x="4236330" y="856526"/>
                <a:ext cx="0" cy="55558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921D06-81A2-6A45-87F2-C1BAAFA6168C}"/>
                  </a:ext>
                </a:extLst>
              </p:cNvPr>
              <p:cNvCxnSpPr>
                <a:cxnSpLocks/>
              </p:cNvCxnSpPr>
              <p:nvPr/>
            </p:nvCxnSpPr>
            <p:spPr>
              <a:xfrm>
                <a:off x="4236330" y="2779301"/>
                <a:ext cx="0" cy="3120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0E0AAB2-8ACE-854A-A823-7639E73F362A}"/>
                  </a:ext>
                </a:extLst>
              </p:cNvPr>
              <p:cNvSpPr/>
              <p:nvPr/>
            </p:nvSpPr>
            <p:spPr>
              <a:xfrm>
                <a:off x="4157311" y="856526"/>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02E2015B-FD37-544F-9FA0-C6B8CB73D141}"/>
                  </a:ext>
                </a:extLst>
              </p:cNvPr>
              <p:cNvSpPr/>
              <p:nvPr/>
            </p:nvSpPr>
            <p:spPr>
              <a:xfrm>
                <a:off x="4157311" y="2946337"/>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1" name="Picture 80">
              <a:extLst>
                <a:ext uri="{FF2B5EF4-FFF2-40B4-BE49-F238E27FC236}">
                  <a16:creationId xmlns:a16="http://schemas.microsoft.com/office/drawing/2014/main" id="{619054B8-01C1-DD4A-866B-1A6B365C0498}"/>
                </a:ext>
              </a:extLst>
            </p:cNvPr>
            <p:cNvPicPr>
              <a:picLocks noChangeAspect="1"/>
            </p:cNvPicPr>
            <p:nvPr/>
          </p:nvPicPr>
          <p:blipFill rotWithShape="1">
            <a:blip r:embed="rId2"/>
            <a:srcRect l="1" t="48398" r="81981" b="17498"/>
            <a:stretch/>
          </p:blipFill>
          <p:spPr>
            <a:xfrm>
              <a:off x="6310773" y="1261387"/>
              <a:ext cx="758778" cy="1416475"/>
            </a:xfrm>
            <a:prstGeom prst="rect">
              <a:avLst/>
            </a:prstGeom>
          </p:spPr>
        </p:pic>
        <p:sp>
          <p:nvSpPr>
            <p:cNvPr id="21" name="TextBox 20">
              <a:extLst>
                <a:ext uri="{FF2B5EF4-FFF2-40B4-BE49-F238E27FC236}">
                  <a16:creationId xmlns:a16="http://schemas.microsoft.com/office/drawing/2014/main" id="{27534D35-1992-9942-AEED-1EB5FE1D2946}"/>
                </a:ext>
              </a:extLst>
            </p:cNvPr>
            <p:cNvSpPr txBox="1"/>
            <p:nvPr/>
          </p:nvSpPr>
          <p:spPr>
            <a:xfrm>
              <a:off x="5714859" y="1637156"/>
              <a:ext cx="389850" cy="584775"/>
            </a:xfrm>
            <a:prstGeom prst="rect">
              <a:avLst/>
            </a:prstGeom>
            <a:noFill/>
          </p:spPr>
          <p:txBody>
            <a:bodyPr wrap="square" rtlCol="0">
              <a:spAutoFit/>
            </a:bodyPr>
            <a:lstStyle/>
            <a:p>
              <a:r>
                <a:rPr lang="en-US" sz="3200" b="1" dirty="0"/>
                <a:t>=</a:t>
              </a:r>
              <a:endParaRPr lang="en-US" b="1" dirty="0"/>
            </a:p>
          </p:txBody>
        </p:sp>
      </p:grpSp>
      <p:sp>
        <p:nvSpPr>
          <p:cNvPr id="111" name="TextBox 110">
            <a:extLst>
              <a:ext uri="{FF2B5EF4-FFF2-40B4-BE49-F238E27FC236}">
                <a16:creationId xmlns:a16="http://schemas.microsoft.com/office/drawing/2014/main" id="{52024D46-58F1-7641-B47C-87C89374BE04}"/>
              </a:ext>
            </a:extLst>
          </p:cNvPr>
          <p:cNvSpPr txBox="1"/>
          <p:nvPr/>
        </p:nvSpPr>
        <p:spPr>
          <a:xfrm>
            <a:off x="1327864" y="3058398"/>
            <a:ext cx="3487087" cy="584775"/>
          </a:xfrm>
          <a:prstGeom prst="rect">
            <a:avLst/>
          </a:prstGeom>
          <a:noFill/>
        </p:spPr>
        <p:txBody>
          <a:bodyPr wrap="square" rtlCol="0">
            <a:spAutoFit/>
          </a:bodyPr>
          <a:lstStyle/>
          <a:p>
            <a:pPr algn="ctr"/>
            <a:r>
              <a:rPr lang="en-US" sz="3200" b="1" dirty="0"/>
              <a:t>Bipolar RRAM Cell</a:t>
            </a:r>
          </a:p>
        </p:txBody>
      </p:sp>
      <p:sp>
        <p:nvSpPr>
          <p:cNvPr id="26" name="TextBox 25">
            <a:extLst>
              <a:ext uri="{FF2B5EF4-FFF2-40B4-BE49-F238E27FC236}">
                <a16:creationId xmlns:a16="http://schemas.microsoft.com/office/drawing/2014/main" id="{5C784197-848F-6249-A7FD-982276A5EC8E}"/>
              </a:ext>
            </a:extLst>
          </p:cNvPr>
          <p:cNvSpPr txBox="1"/>
          <p:nvPr/>
        </p:nvSpPr>
        <p:spPr>
          <a:xfrm>
            <a:off x="6644640" y="4030379"/>
            <a:ext cx="5237396" cy="2585323"/>
          </a:xfrm>
          <a:prstGeom prst="rect">
            <a:avLst/>
          </a:prstGeom>
          <a:noFill/>
        </p:spPr>
        <p:txBody>
          <a:bodyPr wrap="none" rtlCol="0">
            <a:spAutoFit/>
          </a:bodyPr>
          <a:lstStyle/>
          <a:p>
            <a:pPr marL="285750" indent="-285750">
              <a:buFont typeface="Arial" panose="020B0604020202020204" pitchFamily="34" charset="0"/>
              <a:buChar char="•"/>
            </a:pPr>
            <a:r>
              <a:rPr lang="en-US" dirty="0"/>
              <a:t>Hysteresis in resistance</a:t>
            </a:r>
          </a:p>
          <a:p>
            <a:pPr marL="285750" indent="-285750">
              <a:buFont typeface="Arial" panose="020B0604020202020204" pitchFamily="34" charset="0"/>
              <a:buChar char="•"/>
            </a:pPr>
            <a:r>
              <a:rPr lang="en-US" dirty="0"/>
              <a:t>Many possible materials for resistive switching film</a:t>
            </a:r>
          </a:p>
          <a:p>
            <a:pPr marL="285750" indent="-285750">
              <a:buFont typeface="Arial" panose="020B0604020202020204" pitchFamily="34" charset="0"/>
              <a:buChar char="•"/>
            </a:pPr>
            <a:r>
              <a:rPr lang="en-US" dirty="0"/>
              <a:t>Many possible R/W circuit architectures</a:t>
            </a:r>
          </a:p>
          <a:p>
            <a:pPr marL="285750" indent="-285750">
              <a:buFont typeface="Arial" panose="020B0604020202020204" pitchFamily="34" charset="0"/>
              <a:buChar char="•"/>
            </a:pPr>
            <a:r>
              <a:rPr lang="en-US" dirty="0"/>
              <a:t>Key properties:</a:t>
            </a:r>
          </a:p>
          <a:p>
            <a:pPr marL="742950" lvl="1" indent="-285750">
              <a:buFont typeface="Arial" panose="020B0604020202020204" pitchFamily="34" charset="0"/>
              <a:buChar char="•"/>
            </a:pPr>
            <a:r>
              <a:rPr lang="en-US" dirty="0"/>
              <a:t>Endurance</a:t>
            </a:r>
          </a:p>
          <a:p>
            <a:pPr marL="742950" lvl="1" indent="-285750">
              <a:buFont typeface="Arial" panose="020B0604020202020204" pitchFamily="34" charset="0"/>
              <a:buChar char="•"/>
            </a:pPr>
            <a:r>
              <a:rPr lang="en-US" dirty="0"/>
              <a:t>Retention</a:t>
            </a:r>
          </a:p>
          <a:p>
            <a:pPr marL="742950" lvl="1" indent="-285750">
              <a:buFont typeface="Arial" panose="020B0604020202020204" pitchFamily="34" charset="0"/>
              <a:buChar char="•"/>
            </a:pPr>
            <a:r>
              <a:rPr lang="en-US" dirty="0"/>
              <a:t>Max DC current/voltage</a:t>
            </a:r>
          </a:p>
          <a:p>
            <a:pPr marL="742950" lvl="1" indent="-285750">
              <a:buFont typeface="Arial" panose="020B0604020202020204" pitchFamily="34" charset="0"/>
              <a:buChar char="•"/>
            </a:pPr>
            <a:r>
              <a:rPr lang="en-US" dirty="0"/>
              <a:t>LRS, HRS, resistance ratio</a:t>
            </a:r>
          </a:p>
          <a:p>
            <a:pPr marL="742950" lvl="1" indent="-285750">
              <a:buFont typeface="Arial" panose="020B0604020202020204" pitchFamily="34" charset="0"/>
              <a:buChar char="•"/>
            </a:pPr>
            <a:r>
              <a:rPr lang="en-US" dirty="0"/>
              <a:t>DC peak voltage</a:t>
            </a:r>
          </a:p>
        </p:txBody>
      </p:sp>
      <p:graphicFrame>
        <p:nvGraphicFramePr>
          <p:cNvPr id="29" name="Table 28">
            <a:extLst>
              <a:ext uri="{FF2B5EF4-FFF2-40B4-BE49-F238E27FC236}">
                <a16:creationId xmlns:a16="http://schemas.microsoft.com/office/drawing/2014/main" id="{750EE386-C989-024E-AA67-4F0DB9DE381F}"/>
              </a:ext>
            </a:extLst>
          </p:cNvPr>
          <p:cNvGraphicFramePr>
            <a:graphicFrameLocks noGrp="1"/>
          </p:cNvGraphicFramePr>
          <p:nvPr>
            <p:extLst>
              <p:ext uri="{D42A27DB-BD31-4B8C-83A1-F6EECF244321}">
                <p14:modId xmlns:p14="http://schemas.microsoft.com/office/powerpoint/2010/main" val="2472550279"/>
              </p:ext>
            </p:extLst>
          </p:nvPr>
        </p:nvGraphicFramePr>
        <p:xfrm>
          <a:off x="309964" y="3940855"/>
          <a:ext cx="6105584" cy="2645528"/>
        </p:xfrm>
        <a:graphic>
          <a:graphicData uri="http://schemas.openxmlformats.org/drawingml/2006/table">
            <a:tbl>
              <a:tblPr>
                <a:tableStyleId>{5C22544A-7EE6-4342-B048-85BDC9FD1C3A}</a:tableStyleId>
              </a:tblPr>
              <a:tblGrid>
                <a:gridCol w="848277">
                  <a:extLst>
                    <a:ext uri="{9D8B030D-6E8A-4147-A177-3AD203B41FA5}">
                      <a16:colId xmlns:a16="http://schemas.microsoft.com/office/drawing/2014/main" val="3636909660"/>
                    </a:ext>
                  </a:extLst>
                </a:gridCol>
                <a:gridCol w="848277">
                  <a:extLst>
                    <a:ext uri="{9D8B030D-6E8A-4147-A177-3AD203B41FA5}">
                      <a16:colId xmlns:a16="http://schemas.microsoft.com/office/drawing/2014/main" val="3008552074"/>
                    </a:ext>
                  </a:extLst>
                </a:gridCol>
                <a:gridCol w="848277">
                  <a:extLst>
                    <a:ext uri="{9D8B030D-6E8A-4147-A177-3AD203B41FA5}">
                      <a16:colId xmlns:a16="http://schemas.microsoft.com/office/drawing/2014/main" val="1933651011"/>
                    </a:ext>
                  </a:extLst>
                </a:gridCol>
                <a:gridCol w="848277">
                  <a:extLst>
                    <a:ext uri="{9D8B030D-6E8A-4147-A177-3AD203B41FA5}">
                      <a16:colId xmlns:a16="http://schemas.microsoft.com/office/drawing/2014/main" val="2163179658"/>
                    </a:ext>
                  </a:extLst>
                </a:gridCol>
                <a:gridCol w="848277">
                  <a:extLst>
                    <a:ext uri="{9D8B030D-6E8A-4147-A177-3AD203B41FA5}">
                      <a16:colId xmlns:a16="http://schemas.microsoft.com/office/drawing/2014/main" val="1635097685"/>
                    </a:ext>
                  </a:extLst>
                </a:gridCol>
                <a:gridCol w="920303">
                  <a:extLst>
                    <a:ext uri="{9D8B030D-6E8A-4147-A177-3AD203B41FA5}">
                      <a16:colId xmlns:a16="http://schemas.microsoft.com/office/drawing/2014/main" val="1791814204"/>
                    </a:ext>
                  </a:extLst>
                </a:gridCol>
                <a:gridCol w="943896">
                  <a:extLst>
                    <a:ext uri="{9D8B030D-6E8A-4147-A177-3AD203B41FA5}">
                      <a16:colId xmlns:a16="http://schemas.microsoft.com/office/drawing/2014/main" val="2795041257"/>
                    </a:ext>
                  </a:extLst>
                </a:gridCol>
              </a:tblGrid>
              <a:tr h="150219">
                <a:tc>
                  <a:txBody>
                    <a:bodyPr/>
                    <a:lstStyle/>
                    <a:p>
                      <a:pPr algn="ctr" fontAlgn="t"/>
                      <a:r>
                        <a:rPr lang="en-US" sz="900" b="1" i="0" u="none" strike="noStrike" dirty="0">
                          <a:solidFill>
                            <a:schemeClr val="tx1"/>
                          </a:solidFill>
                          <a:effectLst/>
                          <a:latin typeface="+mn-lt"/>
                        </a:rPr>
                        <a:t>Publication &amp; Year</a:t>
                      </a:r>
                    </a:p>
                  </a:txBody>
                  <a:tcPr marL="9525" marR="9525" marT="9525"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IEDM 2014</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IEDM 2014</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extLst>
                  <a:ext uri="{0D108BD9-81ED-4DB2-BD59-A6C34878D82A}">
                    <a16:rowId xmlns:a16="http://schemas.microsoft.com/office/drawing/2014/main" val="567428594"/>
                  </a:ext>
                </a:extLst>
              </a:tr>
              <a:tr h="150219">
                <a:tc>
                  <a:txBody>
                    <a:bodyPr/>
                    <a:lstStyle/>
                    <a:p>
                      <a:pPr algn="ctr" rtl="0" fontAlgn="t"/>
                      <a:r>
                        <a:rPr lang="en-US" sz="900" b="1" i="0" u="none" strike="noStrike" dirty="0">
                          <a:solidFill>
                            <a:schemeClr val="tx1"/>
                          </a:solidFill>
                          <a:effectLst/>
                          <a:latin typeface="+mn-lt"/>
                        </a:rPr>
                        <a:t>2D/3D Geometry</a:t>
                      </a:r>
                    </a:p>
                  </a:txBody>
                  <a:tcPr marL="9525" marR="9525" marT="9525" marB="0"/>
                </a:tc>
                <a:tc>
                  <a:txBody>
                    <a:bodyPr/>
                    <a:lstStyle/>
                    <a:p>
                      <a:pPr algn="ctr" rtl="0" fontAlgn="t"/>
                      <a:r>
                        <a:rPr lang="en-US" sz="900" b="0" u="none" strike="noStrike" dirty="0">
                          <a:solidFill>
                            <a:schemeClr val="tx1"/>
                          </a:solidFill>
                          <a:effectLst/>
                          <a:latin typeface="+mn-lt"/>
                        </a:rPr>
                        <a:t>2D Planar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3D Vertical</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2D Planar</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3D Vertical</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extLst>
                  <a:ext uri="{0D108BD9-81ED-4DB2-BD59-A6C34878D82A}">
                    <a16:rowId xmlns:a16="http://schemas.microsoft.com/office/drawing/2014/main" val="4100487347"/>
                  </a:ext>
                </a:extLst>
              </a:tr>
              <a:tr h="150219">
                <a:tc>
                  <a:txBody>
                    <a:bodyPr/>
                    <a:lstStyle/>
                    <a:p>
                      <a:pPr algn="ctr" rtl="0" fontAlgn="t"/>
                      <a:r>
                        <a:rPr lang="en-US" sz="900" b="1" i="0" u="none" strike="noStrike">
                          <a:solidFill>
                            <a:schemeClr val="tx1"/>
                          </a:solidFill>
                          <a:effectLst/>
                          <a:latin typeface="+mn-lt"/>
                        </a:rPr>
                        <a:t>Switch Type </a:t>
                      </a:r>
                    </a:p>
                  </a:txBody>
                  <a:tcPr marL="9525" marR="9525" marT="9525" marB="0"/>
                </a:tc>
                <a:tc>
                  <a:txBody>
                    <a:bodyPr/>
                    <a:lstStyle/>
                    <a:p>
                      <a:pPr algn="ctr" rtl="0" fontAlgn="t"/>
                      <a:r>
                        <a:rPr lang="en-US" sz="900" b="0" u="none" strike="noStrike" dirty="0">
                          <a:solidFill>
                            <a:schemeClr val="tx1"/>
                          </a:solidFill>
                          <a:effectLst/>
                          <a:latin typeface="+mn-lt"/>
                        </a:rPr>
                        <a:t>Bi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Bi </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Bi</a:t>
                      </a:r>
                    </a:p>
                  </a:txBody>
                  <a:tcPr marL="9525" marR="9525" marT="9525" marB="0"/>
                </a:tc>
                <a:extLst>
                  <a:ext uri="{0D108BD9-81ED-4DB2-BD59-A6C34878D82A}">
                    <a16:rowId xmlns:a16="http://schemas.microsoft.com/office/drawing/2014/main" val="3459237777"/>
                  </a:ext>
                </a:extLst>
              </a:tr>
              <a:tr h="150219">
                <a:tc>
                  <a:txBody>
                    <a:bodyPr/>
                    <a:lstStyle/>
                    <a:p>
                      <a:pPr algn="ctr" rtl="0" fontAlgn="t"/>
                      <a:r>
                        <a:rPr lang="en-US" sz="900" b="1" i="0" u="none" strike="noStrike" dirty="0">
                          <a:solidFill>
                            <a:schemeClr val="tx1"/>
                          </a:solidFill>
                          <a:effectLst/>
                          <a:latin typeface="+mn-lt"/>
                        </a:rPr>
                        <a:t>Structure</a:t>
                      </a:r>
                    </a:p>
                  </a:txBody>
                  <a:tcPr marL="9525" marR="9525" marT="9525"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1R </a:t>
                      </a:r>
                    </a:p>
                  </a:txBody>
                  <a:tcPr marL="9525" marR="9525" marT="9525" marB="0"/>
                </a:tc>
                <a:tc>
                  <a:txBody>
                    <a:bodyPr/>
                    <a:lstStyle/>
                    <a:p>
                      <a:pPr algn="ctr" rtl="0" fontAlgn="t"/>
                      <a:r>
                        <a:rPr lang="en-US" sz="900" b="0" i="0" u="none" strike="noStrike" dirty="0">
                          <a:solidFill>
                            <a:schemeClr val="tx1"/>
                          </a:solidFill>
                          <a:effectLst/>
                          <a:latin typeface="+mn-lt"/>
                        </a:rPr>
                        <a:t>1T-1R</a:t>
                      </a:r>
                    </a:p>
                  </a:txBody>
                  <a:tcPr marL="9525" marR="9525" marT="9525" marB="0"/>
                </a:tc>
                <a:tc>
                  <a:txBody>
                    <a:bodyPr/>
                    <a:lstStyle/>
                    <a:p>
                      <a:pPr algn="ctr" rtl="0" fontAlgn="t"/>
                      <a:r>
                        <a:rPr lang="en-US" sz="900" b="0" i="0" u="none" strike="noStrike">
                          <a:solidFill>
                            <a:schemeClr val="tx1"/>
                          </a:solidFill>
                          <a:effectLst/>
                          <a:latin typeface="+mn-lt"/>
                        </a:rPr>
                        <a:t>1R</a:t>
                      </a:r>
                    </a:p>
                  </a:txBody>
                  <a:tcPr marL="9525" marR="9525" marT="9525" marB="0"/>
                </a:tc>
                <a:extLst>
                  <a:ext uri="{0D108BD9-81ED-4DB2-BD59-A6C34878D82A}">
                    <a16:rowId xmlns:a16="http://schemas.microsoft.com/office/drawing/2014/main" val="3236052693"/>
                  </a:ext>
                </a:extLst>
              </a:tr>
              <a:tr h="148163">
                <a:tc>
                  <a:txBody>
                    <a:bodyPr/>
                    <a:lstStyle/>
                    <a:p>
                      <a:pPr algn="ctr" rtl="0" fontAlgn="t"/>
                      <a:r>
                        <a:rPr lang="en-US" sz="900" b="1" i="0" u="none" strike="noStrike" dirty="0">
                          <a:solidFill>
                            <a:schemeClr val="tx1"/>
                          </a:solidFill>
                          <a:effectLst/>
                          <a:latin typeface="+mn-lt"/>
                        </a:rPr>
                        <a:t>TE/material/BE</a:t>
                      </a:r>
                    </a:p>
                  </a:txBody>
                  <a:tcPr marL="9525" marR="9525" marT="9525" marB="0"/>
                </a:tc>
                <a:tc>
                  <a:txBody>
                    <a:bodyPr/>
                    <a:lstStyle/>
                    <a:p>
                      <a:pPr algn="ctr" rtl="0" fontAlgn="t"/>
                      <a:r>
                        <a:rPr lang="en-US" sz="900" b="0" u="none" strike="noStrike" dirty="0">
                          <a:solidFill>
                            <a:schemeClr val="tx1"/>
                          </a:solidFill>
                          <a:effectLst/>
                          <a:latin typeface="+mn-lt"/>
                        </a:rPr>
                        <a:t>Al/</a:t>
                      </a:r>
                      <a:r>
                        <a:rPr lang="en-US" sz="900" b="0" u="none" strike="noStrike" dirty="0" err="1">
                          <a:solidFill>
                            <a:schemeClr val="tx1"/>
                          </a:solidFill>
                          <a:effectLst/>
                          <a:latin typeface="+mn-lt"/>
                        </a:rPr>
                        <a:t>AlOx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WOx</a:t>
                      </a:r>
                      <a:r>
                        <a:rPr lang="en-US" sz="900" b="0" u="none" strike="noStrike" dirty="0">
                          <a:solidFill>
                            <a:schemeClr val="tx1"/>
                          </a:solidFill>
                          <a:effectLst/>
                          <a:latin typeface="+mn-lt"/>
                        </a:rPr>
                        <a:t>/W</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err="1">
                          <a:solidFill>
                            <a:schemeClr val="tx1"/>
                          </a:solidFill>
                          <a:effectLst/>
                          <a:latin typeface="+mn-lt"/>
                        </a:rPr>
                        <a:t>TiN</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HfOx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TiN/Ti/HfO2/TiN</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Pt/</a:t>
                      </a:r>
                      <a:r>
                        <a:rPr lang="en-US" sz="900" b="0" i="0" u="none" strike="noStrike" dirty="0" err="1">
                          <a:solidFill>
                            <a:schemeClr val="tx1"/>
                          </a:solidFill>
                          <a:effectLst/>
                          <a:latin typeface="+mn-lt"/>
                        </a:rPr>
                        <a:t>HfOx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dirty="0" err="1">
                          <a:solidFill>
                            <a:schemeClr val="tx1"/>
                          </a:solidFill>
                          <a:effectLst/>
                          <a:latin typeface="+mn-lt"/>
                        </a:rPr>
                        <a:t>Ir</a:t>
                      </a:r>
                      <a:r>
                        <a:rPr lang="en-US" sz="900" b="0" i="0" u="none" strike="noStrike" dirty="0">
                          <a:solidFill>
                            <a:schemeClr val="tx1"/>
                          </a:solidFill>
                          <a:effectLst/>
                          <a:latin typeface="+mn-lt"/>
                        </a:rPr>
                        <a:t>/Ta</a:t>
                      </a:r>
                      <a:r>
                        <a:rPr lang="en-US" sz="900" b="0" i="0" u="none" strike="noStrike" baseline="-25000" dirty="0">
                          <a:solidFill>
                            <a:schemeClr val="tx1"/>
                          </a:solidFill>
                          <a:effectLst/>
                          <a:latin typeface="+mn-lt"/>
                        </a:rPr>
                        <a:t>2</a:t>
                      </a:r>
                      <a:r>
                        <a:rPr lang="en-US" sz="900" b="0" i="0" u="none" strike="noStrike" dirty="0">
                          <a:solidFill>
                            <a:schemeClr val="tx1"/>
                          </a:solidFill>
                          <a:effectLst/>
                          <a:latin typeface="+mn-lt"/>
                        </a:rPr>
                        <a:t>O</a:t>
                      </a:r>
                      <a:r>
                        <a:rPr lang="en-US" sz="900" b="0" i="0" u="none" strike="noStrike" baseline="-25000" dirty="0">
                          <a:solidFill>
                            <a:schemeClr val="tx1"/>
                          </a:solidFill>
                          <a:effectLst/>
                          <a:latin typeface="+mn-lt"/>
                        </a:rPr>
                        <a:t>5</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TaO</a:t>
                      </a:r>
                      <a:r>
                        <a:rPr lang="en-US" sz="900" b="0" i="0" u="none" strike="noStrike" baseline="-25000" dirty="0" err="1">
                          <a:solidFill>
                            <a:schemeClr val="tx1"/>
                          </a:solidFill>
                          <a:effectLst/>
                          <a:latin typeface="+mn-lt"/>
                        </a:rPr>
                        <a:t>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TiN/TiO2/a-Si/TiN</a:t>
                      </a:r>
                    </a:p>
                  </a:txBody>
                  <a:tcPr marL="9525" marR="9525" marT="9525" marB="0"/>
                </a:tc>
                <a:extLst>
                  <a:ext uri="{0D108BD9-81ED-4DB2-BD59-A6C34878D82A}">
                    <a16:rowId xmlns:a16="http://schemas.microsoft.com/office/drawing/2014/main" val="351618835"/>
                  </a:ext>
                </a:extLst>
              </a:tr>
              <a:tr h="150219">
                <a:tc>
                  <a:txBody>
                    <a:bodyPr/>
                    <a:lstStyle/>
                    <a:p>
                      <a:pPr algn="ctr" rtl="0" fontAlgn="t"/>
                      <a:r>
                        <a:rPr lang="en-US" sz="900" b="1" i="0" u="none" strike="noStrike">
                          <a:solidFill>
                            <a:schemeClr val="tx1"/>
                          </a:solidFill>
                          <a:effectLst/>
                          <a:latin typeface="+mn-lt"/>
                        </a:rPr>
                        <a:t>Cell Area (</a:t>
                      </a:r>
                      <a:r>
                        <a:rPr lang="el-GR" sz="900" b="1" i="0" u="none" strike="noStrike">
                          <a:solidFill>
                            <a:schemeClr val="tx1"/>
                          </a:solidFill>
                          <a:effectLst/>
                          <a:latin typeface="+mn-lt"/>
                        </a:rPr>
                        <a:t>μ</a:t>
                      </a:r>
                      <a:r>
                        <a:rPr lang="en-US" sz="900" b="1" i="0" u="none" strike="noStrike">
                          <a:solidFill>
                            <a:schemeClr val="tx1"/>
                          </a:solidFill>
                          <a:effectLst/>
                          <a:latin typeface="+mn-lt"/>
                        </a:rPr>
                        <a:t>m</a:t>
                      </a:r>
                      <a:r>
                        <a:rPr lang="en-US" sz="900" b="1" i="0" u="none" strike="noStrike" baseline="30000">
                          <a:solidFill>
                            <a:schemeClr val="tx1"/>
                          </a:solidFill>
                          <a:effectLst/>
                          <a:latin typeface="+mn-lt"/>
                        </a:rPr>
                        <a:t>2</a:t>
                      </a:r>
                      <a:r>
                        <a:rPr lang="en-US" sz="900" b="1" i="0" u="none" strike="noStrike">
                          <a:solidFill>
                            <a:schemeClr val="tx1"/>
                          </a:solidFill>
                          <a:effectLst/>
                          <a:latin typeface="+mn-lt"/>
                        </a:rPr>
                        <a:t>)</a:t>
                      </a:r>
                    </a:p>
                  </a:txBody>
                  <a:tcPr marL="9525" marR="9525" marT="9525" marB="0"/>
                </a:tc>
                <a:tc>
                  <a:txBody>
                    <a:bodyPr/>
                    <a:lstStyle/>
                    <a:p>
                      <a:pPr algn="ctr" rtl="0" fontAlgn="t"/>
                      <a:r>
                        <a:rPr lang="en-US" sz="900" b="0" u="none" strike="noStrike">
                          <a:solidFill>
                            <a:schemeClr val="tx1"/>
                          </a:solidFill>
                          <a:effectLst/>
                          <a:latin typeface="+mn-lt"/>
                        </a:rPr>
                        <a:t>0.0324 (.18um)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0.000003</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0.01 (100nm)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 (15nm)</a:t>
                      </a:r>
                    </a:p>
                  </a:txBody>
                  <a:tcPr marL="9525" marR="9525" marT="9525" marB="0"/>
                </a:tc>
                <a:tc>
                  <a:txBody>
                    <a:bodyPr/>
                    <a:lstStyle/>
                    <a:p>
                      <a:pPr algn="ctr" rtl="0" fontAlgn="t"/>
                      <a:r>
                        <a:rPr lang="en-US" sz="900" b="0" i="0" u="none" strike="noStrike" dirty="0">
                          <a:solidFill>
                            <a:schemeClr val="tx1"/>
                          </a:solidFill>
                          <a:effectLst/>
                          <a:latin typeface="+mn-lt"/>
                        </a:rPr>
                        <a:t>0.0016(40nm)</a:t>
                      </a:r>
                    </a:p>
                  </a:txBody>
                  <a:tcPr marL="9525" marR="9525" marT="9525" marB="0"/>
                </a:tc>
                <a:tc>
                  <a:txBody>
                    <a:bodyPr/>
                    <a:lstStyle/>
                    <a:p>
                      <a:pPr algn="ctr" rtl="0" fontAlgn="t"/>
                      <a:r>
                        <a:rPr lang="en-US" sz="900" b="0" i="0" u="none" strike="noStrike">
                          <a:solidFill>
                            <a:schemeClr val="tx1"/>
                          </a:solidFill>
                          <a:effectLst/>
                          <a:latin typeface="+mn-lt"/>
                        </a:rPr>
                        <a:t>0.0013</a:t>
                      </a:r>
                    </a:p>
                  </a:txBody>
                  <a:tcPr marL="9525" marR="9525" marT="9525" marB="0"/>
                </a:tc>
                <a:extLst>
                  <a:ext uri="{0D108BD9-81ED-4DB2-BD59-A6C34878D82A}">
                    <a16:rowId xmlns:a16="http://schemas.microsoft.com/office/drawing/2014/main" val="58204134"/>
                  </a:ext>
                </a:extLst>
              </a:tr>
              <a:tr h="150219">
                <a:tc>
                  <a:txBody>
                    <a:bodyPr/>
                    <a:lstStyle/>
                    <a:p>
                      <a:pPr algn="ctr" rtl="0" fontAlgn="t"/>
                      <a:r>
                        <a:rPr lang="en-US" sz="900" b="1" i="0" u="none" strike="noStrike">
                          <a:solidFill>
                            <a:schemeClr val="tx1"/>
                          </a:solidFill>
                          <a:effectLst/>
                          <a:latin typeface="+mn-lt"/>
                        </a:rPr>
                        <a:t>Speed [ns]</a:t>
                      </a:r>
                    </a:p>
                  </a:txBody>
                  <a:tcPr marL="9525" marR="9525" marT="9525" marB="0"/>
                </a:tc>
                <a:tc>
                  <a:txBody>
                    <a:bodyPr/>
                    <a:lstStyle/>
                    <a:p>
                      <a:pPr algn="ctr" rtl="0" fontAlgn="t"/>
                      <a:r>
                        <a:rPr lang="en-US" sz="900" b="0" u="none" strike="noStrike">
                          <a:solidFill>
                            <a:schemeClr val="tx1"/>
                          </a:solidFill>
                          <a:effectLst/>
                          <a:latin typeface="+mn-lt"/>
                        </a:rPr>
                        <a:t>~1000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50</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40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20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366517793"/>
                  </a:ext>
                </a:extLst>
              </a:tr>
              <a:tr h="150219">
                <a:tc>
                  <a:txBody>
                    <a:bodyPr/>
                    <a:lstStyle/>
                    <a:p>
                      <a:pPr algn="ctr" rtl="0" fontAlgn="t"/>
                      <a:r>
                        <a:rPr lang="en-US" sz="900" b="1" i="0" u="none" strike="noStrike">
                          <a:solidFill>
                            <a:schemeClr val="tx1"/>
                          </a:solidFill>
                          <a:effectLst/>
                          <a:latin typeface="+mn-lt"/>
                        </a:rPr>
                        <a:t>DC Peak Voltage [V]</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&lt;3</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&lt;3</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&lt;2.5</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6.5</a:t>
                      </a:r>
                    </a:p>
                  </a:txBody>
                  <a:tcPr marL="9525" marR="9525" marT="9525" marB="0"/>
                </a:tc>
                <a:extLst>
                  <a:ext uri="{0D108BD9-81ED-4DB2-BD59-A6C34878D82A}">
                    <a16:rowId xmlns:a16="http://schemas.microsoft.com/office/drawing/2014/main" val="531415507"/>
                  </a:ext>
                </a:extLst>
              </a:tr>
              <a:tr h="150219">
                <a:tc>
                  <a:txBody>
                    <a:bodyPr/>
                    <a:lstStyle/>
                    <a:p>
                      <a:pPr algn="ctr" rtl="0" fontAlgn="t"/>
                      <a:r>
                        <a:rPr lang="en-US" sz="900" b="1" i="0" u="none" strike="noStrike">
                          <a:solidFill>
                            <a:schemeClr val="tx1"/>
                          </a:solidFill>
                          <a:effectLst/>
                          <a:latin typeface="+mn-lt"/>
                        </a:rPr>
                        <a:t>DC Peak Current [uA]</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~500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~60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5</a:t>
                      </a:r>
                    </a:p>
                  </a:txBody>
                  <a:tcPr marL="9525" marR="9525" marT="9525" marB="0"/>
                </a:tc>
                <a:extLst>
                  <a:ext uri="{0D108BD9-81ED-4DB2-BD59-A6C34878D82A}">
                    <a16:rowId xmlns:a16="http://schemas.microsoft.com/office/drawing/2014/main" val="35874967"/>
                  </a:ext>
                </a:extLst>
              </a:tr>
              <a:tr h="150219">
                <a:tc>
                  <a:txBody>
                    <a:bodyPr/>
                    <a:lstStyle/>
                    <a:p>
                      <a:pPr algn="ctr" rtl="0" fontAlgn="t"/>
                      <a:r>
                        <a:rPr lang="en-US" sz="900" b="1" i="0" u="none" strike="noStrike">
                          <a:solidFill>
                            <a:schemeClr val="tx1"/>
                          </a:solidFill>
                          <a:effectLst/>
                          <a:latin typeface="+mn-lt"/>
                        </a:rPr>
                        <a:t>HRS/LRS Ratio</a:t>
                      </a:r>
                    </a:p>
                  </a:txBody>
                  <a:tcPr marL="9525" marR="9525" marT="9525" marB="0"/>
                </a:tc>
                <a:tc>
                  <a:txBody>
                    <a:bodyPr/>
                    <a:lstStyle/>
                    <a:p>
                      <a:pPr algn="ctr" rtl="0" fontAlgn="t"/>
                      <a:r>
                        <a:rPr lang="en-US" sz="900" b="0" u="none" strike="noStrike">
                          <a:solidFill>
                            <a:schemeClr val="tx1"/>
                          </a:solidFill>
                          <a:effectLst/>
                          <a:latin typeface="+mn-lt"/>
                        </a:rPr>
                        <a:t>&gt;180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&gt;10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10</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2637813052"/>
                  </a:ext>
                </a:extLst>
              </a:tr>
              <a:tr h="150219">
                <a:tc>
                  <a:txBody>
                    <a:bodyPr/>
                    <a:lstStyle/>
                    <a:p>
                      <a:pPr algn="ctr" rtl="0" fontAlgn="t"/>
                      <a:r>
                        <a:rPr lang="en-US" sz="900" b="1" i="0" u="none" strike="noStrike">
                          <a:solidFill>
                            <a:schemeClr val="tx1"/>
                          </a:solidFill>
                          <a:effectLst/>
                          <a:latin typeface="+mn-lt"/>
                        </a:rPr>
                        <a:t>R high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5</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5x10</a:t>
                      </a:r>
                      <a:r>
                        <a:rPr lang="en-US" sz="900" b="0" i="0" u="none" strike="noStrike" baseline="30000" dirty="0">
                          <a:solidFill>
                            <a:schemeClr val="tx1"/>
                          </a:solidFill>
                          <a:effectLst/>
                          <a:latin typeface="+mn-lt"/>
                        </a:rPr>
                        <a:t>4</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742311164"/>
                  </a:ext>
                </a:extLst>
              </a:tr>
              <a:tr h="150219">
                <a:tc>
                  <a:txBody>
                    <a:bodyPr/>
                    <a:lstStyle/>
                    <a:p>
                      <a:pPr algn="ctr" rtl="0" fontAlgn="t"/>
                      <a:r>
                        <a:rPr lang="en-US" sz="900" b="1" i="0" u="none" strike="noStrike">
                          <a:solidFill>
                            <a:schemeClr val="tx1"/>
                          </a:solidFill>
                          <a:effectLst/>
                          <a:latin typeface="+mn-lt"/>
                        </a:rPr>
                        <a:t>R low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4x10</a:t>
                      </a:r>
                      <a:r>
                        <a:rPr lang="en-US" sz="900" b="0" i="0" u="none" strike="noStrike" baseline="30000" dirty="0">
                          <a:solidFill>
                            <a:schemeClr val="tx1"/>
                          </a:solidFill>
                          <a:effectLst/>
                          <a:latin typeface="+mn-lt"/>
                        </a:rPr>
                        <a:t>3</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1996578240"/>
                  </a:ext>
                </a:extLst>
              </a:tr>
              <a:tr h="160233">
                <a:tc>
                  <a:txBody>
                    <a:bodyPr/>
                    <a:lstStyle/>
                    <a:p>
                      <a:pPr algn="ctr" rtl="0" fontAlgn="t"/>
                      <a:r>
                        <a:rPr lang="en-US" sz="900" b="1" i="0" u="none" strike="noStrike">
                          <a:solidFill>
                            <a:schemeClr val="tx1"/>
                          </a:solidFill>
                          <a:effectLst/>
                          <a:latin typeface="+mn-lt"/>
                        </a:rPr>
                        <a:t>Endurance</a:t>
                      </a:r>
                    </a:p>
                  </a:txBody>
                  <a:tcPr marL="9525" marR="9525" marT="9525"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9</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3</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&gt;10</a:t>
                      </a:r>
                      <a:r>
                        <a:rPr lang="en-US" sz="900" b="0" i="0" u="none" strike="noStrike" baseline="30000" dirty="0">
                          <a:solidFill>
                            <a:schemeClr val="tx1"/>
                          </a:solidFill>
                          <a:effectLst/>
                          <a:latin typeface="+mn-lt"/>
                        </a:rPr>
                        <a:t>5</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432072482"/>
                  </a:ext>
                </a:extLst>
              </a:tr>
              <a:tr h="0">
                <a:tc>
                  <a:txBody>
                    <a:bodyPr/>
                    <a:lstStyle/>
                    <a:p>
                      <a:pPr algn="ctr" rtl="0" fontAlgn="t"/>
                      <a:r>
                        <a:rPr lang="en-US" sz="900" b="1" i="0" u="none" strike="noStrike" dirty="0">
                          <a:solidFill>
                            <a:schemeClr val="tx1"/>
                          </a:solidFill>
                          <a:effectLst/>
                          <a:latin typeface="+mn-lt"/>
                        </a:rPr>
                        <a:t>Retention </a:t>
                      </a:r>
                    </a:p>
                  </a:txBody>
                  <a:tcPr marL="9525" marR="9525" marT="9525"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85℃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20000h@</a:t>
                      </a:r>
                      <a:br>
                        <a:rPr lang="en-US" sz="900" b="0" u="none" strike="noStrike">
                          <a:solidFill>
                            <a:schemeClr val="tx1"/>
                          </a:solidFill>
                          <a:effectLst/>
                          <a:latin typeface="+mn-lt"/>
                        </a:rPr>
                      </a:br>
                      <a:r>
                        <a:rPr lang="en-US" sz="900" b="0" u="none" strike="noStrike">
                          <a:solidFill>
                            <a:schemeClr val="tx1"/>
                          </a:solidFill>
                          <a:effectLst/>
                          <a:latin typeface="+mn-lt"/>
                        </a:rPr>
                        <a:t>250℃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70℃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10y@</a:t>
                      </a:r>
                      <a:br>
                        <a:rPr lang="en-US" sz="900" b="0" i="0" u="none" strike="noStrike">
                          <a:solidFill>
                            <a:schemeClr val="tx1"/>
                          </a:solidFill>
                          <a:effectLst/>
                          <a:latin typeface="+mn-lt"/>
                        </a:rPr>
                      </a:br>
                      <a:r>
                        <a:rPr lang="en-US" sz="900" b="0" i="0" u="none" strike="noStrike">
                          <a:solidFill>
                            <a:schemeClr val="tx1"/>
                          </a:solidFill>
                          <a:effectLst/>
                          <a:latin typeface="+mn-lt"/>
                        </a:rPr>
                        <a:t>RT </a:t>
                      </a:r>
                    </a:p>
                  </a:txBody>
                  <a:tcPr marL="9525" marR="9525" marT="9525" marB="0"/>
                </a:tc>
                <a:tc>
                  <a:txBody>
                    <a:bodyPr/>
                    <a:lstStyle/>
                    <a:p>
                      <a:pPr algn="ctr" rtl="0" fontAlgn="t"/>
                      <a:r>
                        <a:rPr lang="en-US" sz="900" b="0" i="0" u="none" strike="noStrike" dirty="0">
                          <a:solidFill>
                            <a:schemeClr val="tx1"/>
                          </a:solidFill>
                          <a:effectLst/>
                          <a:latin typeface="+mn-lt"/>
                        </a:rPr>
                        <a:t>10y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85℃ </a:t>
                      </a:r>
                    </a:p>
                  </a:txBody>
                  <a:tcPr marL="9525" marR="9525" marT="9525" marB="0"/>
                </a:tc>
                <a:tc>
                  <a:txBody>
                    <a:bodyPr/>
                    <a:lstStyle/>
                    <a:p>
                      <a:pPr algn="ctr" rtl="0" fontAlgn="t"/>
                      <a:r>
                        <a:rPr lang="en-US" sz="900" b="0" i="0" u="none" strike="noStrike" dirty="0">
                          <a:solidFill>
                            <a:schemeClr val="tx1"/>
                          </a:solidFill>
                          <a:effectLst/>
                          <a:latin typeface="+mn-lt"/>
                        </a:rPr>
                        <a:t>3y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55℃ </a:t>
                      </a:r>
                    </a:p>
                  </a:txBody>
                  <a:tcPr marL="9525" marR="9525" marT="9525" marB="0"/>
                </a:tc>
                <a:extLst>
                  <a:ext uri="{0D108BD9-81ED-4DB2-BD59-A6C34878D82A}">
                    <a16:rowId xmlns:a16="http://schemas.microsoft.com/office/drawing/2014/main" val="2161874591"/>
                  </a:ext>
                </a:extLst>
              </a:tr>
            </a:tbl>
          </a:graphicData>
        </a:graphic>
      </p:graphicFrame>
      <p:grpSp>
        <p:nvGrpSpPr>
          <p:cNvPr id="154" name="Group 153">
            <a:extLst>
              <a:ext uri="{FF2B5EF4-FFF2-40B4-BE49-F238E27FC236}">
                <a16:creationId xmlns:a16="http://schemas.microsoft.com/office/drawing/2014/main" id="{592AB0F4-CF16-D84D-8725-59E3E6F4D17F}"/>
              </a:ext>
            </a:extLst>
          </p:cNvPr>
          <p:cNvGrpSpPr/>
          <p:nvPr/>
        </p:nvGrpSpPr>
        <p:grpSpPr>
          <a:xfrm>
            <a:off x="6992058" y="348508"/>
            <a:ext cx="4542559" cy="2858572"/>
            <a:chOff x="7125733" y="570427"/>
            <a:chExt cx="4542559" cy="2858572"/>
          </a:xfrm>
        </p:grpSpPr>
        <p:cxnSp>
          <p:nvCxnSpPr>
            <p:cNvPr id="113" name="Straight Arrow Connector 112">
              <a:extLst>
                <a:ext uri="{FF2B5EF4-FFF2-40B4-BE49-F238E27FC236}">
                  <a16:creationId xmlns:a16="http://schemas.microsoft.com/office/drawing/2014/main" id="{7DA41F9F-AA57-E147-B969-56B797C54978}"/>
                </a:ext>
              </a:extLst>
            </p:cNvPr>
            <p:cNvCxnSpPr>
              <a:cxnSpLocks/>
            </p:cNvCxnSpPr>
            <p:nvPr/>
          </p:nvCxnSpPr>
          <p:spPr>
            <a:xfrm flipV="1">
              <a:off x="9254268" y="690181"/>
              <a:ext cx="0" cy="27388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C33BB816-0A1F-0344-84C3-79AB838E3E1C}"/>
                </a:ext>
              </a:extLst>
            </p:cNvPr>
            <p:cNvCxnSpPr>
              <a:cxnSpLocks/>
            </p:cNvCxnSpPr>
            <p:nvPr/>
          </p:nvCxnSpPr>
          <p:spPr>
            <a:xfrm>
              <a:off x="7125733" y="2177098"/>
              <a:ext cx="417515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9" name="TextBox 118">
              <a:extLst>
                <a:ext uri="{FF2B5EF4-FFF2-40B4-BE49-F238E27FC236}">
                  <a16:creationId xmlns:a16="http://schemas.microsoft.com/office/drawing/2014/main" id="{AB13ADE1-DE14-5541-918D-9B13B938E2A0}"/>
                </a:ext>
              </a:extLst>
            </p:cNvPr>
            <p:cNvSpPr txBox="1"/>
            <p:nvPr/>
          </p:nvSpPr>
          <p:spPr>
            <a:xfrm>
              <a:off x="7780384" y="1782867"/>
              <a:ext cx="705771" cy="369332"/>
            </a:xfrm>
            <a:prstGeom prst="rect">
              <a:avLst/>
            </a:prstGeom>
            <a:noFill/>
          </p:spPr>
          <p:txBody>
            <a:bodyPr wrap="none" rtlCol="0">
              <a:spAutoFit/>
            </a:bodyPr>
            <a:lstStyle/>
            <a:p>
              <a:r>
                <a:rPr lang="en-US" b="1" dirty="0"/>
                <a:t>V</a:t>
              </a:r>
              <a:r>
                <a:rPr lang="en-US" b="1" baseline="-25000" dirty="0"/>
                <a:t>RESET</a:t>
              </a:r>
              <a:endParaRPr lang="en-US" b="1" dirty="0"/>
            </a:p>
          </p:txBody>
        </p:sp>
        <p:sp>
          <p:nvSpPr>
            <p:cNvPr id="120" name="TextBox 119">
              <a:extLst>
                <a:ext uri="{FF2B5EF4-FFF2-40B4-BE49-F238E27FC236}">
                  <a16:creationId xmlns:a16="http://schemas.microsoft.com/office/drawing/2014/main" id="{D637F7A0-D2B7-A343-B0A8-EB5054AFC47A}"/>
                </a:ext>
              </a:extLst>
            </p:cNvPr>
            <p:cNvSpPr txBox="1"/>
            <p:nvPr/>
          </p:nvSpPr>
          <p:spPr>
            <a:xfrm>
              <a:off x="10676672" y="2177097"/>
              <a:ext cx="543547" cy="369332"/>
            </a:xfrm>
            <a:prstGeom prst="rect">
              <a:avLst/>
            </a:prstGeom>
            <a:noFill/>
          </p:spPr>
          <p:txBody>
            <a:bodyPr wrap="none" rtlCol="0">
              <a:spAutoFit/>
            </a:bodyPr>
            <a:lstStyle/>
            <a:p>
              <a:r>
                <a:rPr lang="en-US" b="1" dirty="0"/>
                <a:t>V</a:t>
              </a:r>
              <a:r>
                <a:rPr lang="en-US" b="1" baseline="-25000" dirty="0"/>
                <a:t>SET</a:t>
              </a:r>
              <a:endParaRPr lang="en-US" b="1" dirty="0"/>
            </a:p>
          </p:txBody>
        </p:sp>
        <p:sp>
          <p:nvSpPr>
            <p:cNvPr id="123" name="TextBox 122">
              <a:extLst>
                <a:ext uri="{FF2B5EF4-FFF2-40B4-BE49-F238E27FC236}">
                  <a16:creationId xmlns:a16="http://schemas.microsoft.com/office/drawing/2014/main" id="{9DFBDAB3-046C-F44E-B773-5EB613A14BE0}"/>
                </a:ext>
              </a:extLst>
            </p:cNvPr>
            <p:cNvSpPr txBox="1"/>
            <p:nvPr/>
          </p:nvSpPr>
          <p:spPr>
            <a:xfrm>
              <a:off x="11300884" y="1946265"/>
              <a:ext cx="367408" cy="461665"/>
            </a:xfrm>
            <a:prstGeom prst="rect">
              <a:avLst/>
            </a:prstGeom>
            <a:noFill/>
          </p:spPr>
          <p:txBody>
            <a:bodyPr wrap="square" rtlCol="0">
              <a:spAutoFit/>
            </a:bodyPr>
            <a:lstStyle/>
            <a:p>
              <a:r>
                <a:rPr lang="en-US" sz="2400" b="1" dirty="0"/>
                <a:t>V</a:t>
              </a:r>
            </a:p>
          </p:txBody>
        </p:sp>
        <p:sp>
          <p:nvSpPr>
            <p:cNvPr id="124" name="TextBox 123">
              <a:extLst>
                <a:ext uri="{FF2B5EF4-FFF2-40B4-BE49-F238E27FC236}">
                  <a16:creationId xmlns:a16="http://schemas.microsoft.com/office/drawing/2014/main" id="{FD0FA275-451A-D84A-9109-22E4C6A7C13F}"/>
                </a:ext>
              </a:extLst>
            </p:cNvPr>
            <p:cNvSpPr txBox="1"/>
            <p:nvPr/>
          </p:nvSpPr>
          <p:spPr>
            <a:xfrm>
              <a:off x="8947175" y="570427"/>
              <a:ext cx="266420" cy="461665"/>
            </a:xfrm>
            <a:prstGeom prst="rect">
              <a:avLst/>
            </a:prstGeom>
            <a:noFill/>
          </p:spPr>
          <p:txBody>
            <a:bodyPr wrap="square" rtlCol="0">
              <a:spAutoFit/>
            </a:bodyPr>
            <a:lstStyle/>
            <a:p>
              <a:r>
                <a:rPr lang="en-US" sz="2400" b="1" dirty="0"/>
                <a:t>I</a:t>
              </a:r>
            </a:p>
          </p:txBody>
        </p:sp>
        <p:cxnSp>
          <p:nvCxnSpPr>
            <p:cNvPr id="43" name="Straight Connector 42">
              <a:extLst>
                <a:ext uri="{FF2B5EF4-FFF2-40B4-BE49-F238E27FC236}">
                  <a16:creationId xmlns:a16="http://schemas.microsoft.com/office/drawing/2014/main" id="{FA6E29EA-2B2D-4D40-8B0D-2E9F6738E51F}"/>
                </a:ext>
              </a:extLst>
            </p:cNvPr>
            <p:cNvCxnSpPr/>
            <p:nvPr/>
          </p:nvCxnSpPr>
          <p:spPr>
            <a:xfrm>
              <a:off x="9254268" y="1074075"/>
              <a:ext cx="1892342" cy="0"/>
            </a:xfrm>
            <a:prstGeom prst="line">
              <a:avLst/>
            </a:prstGeom>
            <a:ln w="38100">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6C855672-4140-D54E-9A7B-DEF500489867}"/>
                </a:ext>
              </a:extLst>
            </p:cNvPr>
            <p:cNvCxnSpPr>
              <a:cxnSpLocks/>
            </p:cNvCxnSpPr>
            <p:nvPr/>
          </p:nvCxnSpPr>
          <p:spPr>
            <a:xfrm flipV="1">
              <a:off x="7578229" y="1801976"/>
              <a:ext cx="3391474" cy="72978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3E80CF82-AA51-034A-9308-C743F3381E6B}"/>
                </a:ext>
              </a:extLst>
            </p:cNvPr>
            <p:cNvCxnSpPr>
              <a:cxnSpLocks/>
            </p:cNvCxnSpPr>
            <p:nvPr/>
          </p:nvCxnSpPr>
          <p:spPr>
            <a:xfrm flipV="1">
              <a:off x="10948446" y="1074075"/>
              <a:ext cx="0" cy="72790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BAE296CE-F69D-C545-930D-A48E36CFA2AD}"/>
                </a:ext>
              </a:extLst>
            </p:cNvPr>
            <p:cNvSpPr txBox="1"/>
            <p:nvPr/>
          </p:nvSpPr>
          <p:spPr>
            <a:xfrm>
              <a:off x="10950654" y="1345321"/>
              <a:ext cx="514885" cy="369332"/>
            </a:xfrm>
            <a:prstGeom prst="rect">
              <a:avLst/>
            </a:prstGeom>
            <a:noFill/>
          </p:spPr>
          <p:txBody>
            <a:bodyPr wrap="none" rtlCol="0">
              <a:spAutoFit/>
            </a:bodyPr>
            <a:lstStyle/>
            <a:p>
              <a:r>
                <a:rPr lang="en-US" b="1" dirty="0"/>
                <a:t>SET</a:t>
              </a:r>
            </a:p>
          </p:txBody>
        </p:sp>
        <p:sp>
          <p:nvSpPr>
            <p:cNvPr id="136" name="TextBox 135">
              <a:extLst>
                <a:ext uri="{FF2B5EF4-FFF2-40B4-BE49-F238E27FC236}">
                  <a16:creationId xmlns:a16="http://schemas.microsoft.com/office/drawing/2014/main" id="{E0C93CFB-8BEC-8449-A03A-E8A001D8FFAF}"/>
                </a:ext>
              </a:extLst>
            </p:cNvPr>
            <p:cNvSpPr txBox="1"/>
            <p:nvPr/>
          </p:nvSpPr>
          <p:spPr>
            <a:xfrm>
              <a:off x="9844306" y="1593128"/>
              <a:ext cx="567143" cy="369332"/>
            </a:xfrm>
            <a:prstGeom prst="rect">
              <a:avLst/>
            </a:prstGeom>
            <a:noFill/>
          </p:spPr>
          <p:txBody>
            <a:bodyPr wrap="none" rtlCol="0">
              <a:spAutoFit/>
            </a:bodyPr>
            <a:lstStyle/>
            <a:p>
              <a:r>
                <a:rPr lang="en-US" b="1" dirty="0"/>
                <a:t>HRS</a:t>
              </a:r>
            </a:p>
          </p:txBody>
        </p:sp>
        <p:sp>
          <p:nvSpPr>
            <p:cNvPr id="137" name="TextBox 136">
              <a:extLst>
                <a:ext uri="{FF2B5EF4-FFF2-40B4-BE49-F238E27FC236}">
                  <a16:creationId xmlns:a16="http://schemas.microsoft.com/office/drawing/2014/main" id="{E2974969-20F9-9943-90D8-0732133C3BEB}"/>
                </a:ext>
              </a:extLst>
            </p:cNvPr>
            <p:cNvSpPr txBox="1"/>
            <p:nvPr/>
          </p:nvSpPr>
          <p:spPr>
            <a:xfrm>
              <a:off x="8608301" y="2722216"/>
              <a:ext cx="519053" cy="369332"/>
            </a:xfrm>
            <a:prstGeom prst="rect">
              <a:avLst/>
            </a:prstGeom>
            <a:noFill/>
          </p:spPr>
          <p:txBody>
            <a:bodyPr wrap="none" rtlCol="0">
              <a:spAutoFit/>
            </a:bodyPr>
            <a:lstStyle/>
            <a:p>
              <a:r>
                <a:rPr lang="en-US" b="1" dirty="0"/>
                <a:t>LRS</a:t>
              </a:r>
            </a:p>
          </p:txBody>
        </p:sp>
        <p:cxnSp>
          <p:nvCxnSpPr>
            <p:cNvPr id="139" name="Straight Connector 138">
              <a:extLst>
                <a:ext uri="{FF2B5EF4-FFF2-40B4-BE49-F238E27FC236}">
                  <a16:creationId xmlns:a16="http://schemas.microsoft.com/office/drawing/2014/main" id="{9DA072C5-E106-9845-9C74-D959AB1871D5}"/>
                </a:ext>
              </a:extLst>
            </p:cNvPr>
            <p:cNvCxnSpPr>
              <a:cxnSpLocks/>
              <a:endCxn id="120" idx="0"/>
            </p:cNvCxnSpPr>
            <p:nvPr/>
          </p:nvCxnSpPr>
          <p:spPr>
            <a:xfrm>
              <a:off x="10948446" y="1799081"/>
              <a:ext cx="0" cy="378016"/>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6B553AF6-696A-BF4A-B957-86F46E7CC816}"/>
                </a:ext>
              </a:extLst>
            </p:cNvPr>
            <p:cNvCxnSpPr>
              <a:cxnSpLocks/>
            </p:cNvCxnSpPr>
            <p:nvPr/>
          </p:nvCxnSpPr>
          <p:spPr>
            <a:xfrm flipV="1">
              <a:off x="8137513" y="2408712"/>
              <a:ext cx="0" cy="85942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EC045BA3-6346-2B4A-9ECF-C52908F9D329}"/>
                </a:ext>
              </a:extLst>
            </p:cNvPr>
            <p:cNvCxnSpPr>
              <a:cxnSpLocks/>
            </p:cNvCxnSpPr>
            <p:nvPr/>
          </p:nvCxnSpPr>
          <p:spPr>
            <a:xfrm>
              <a:off x="8138559" y="2166868"/>
              <a:ext cx="0" cy="241062"/>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8EE0D81-B8A2-134A-B7DE-A86DC69EDF39}"/>
                </a:ext>
              </a:extLst>
            </p:cNvPr>
            <p:cNvCxnSpPr/>
            <p:nvPr/>
          </p:nvCxnSpPr>
          <p:spPr>
            <a:xfrm flipV="1">
              <a:off x="8133269" y="1074075"/>
              <a:ext cx="2278180" cy="219405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C0569D94-19BF-5D47-A490-1617E3617777}"/>
                </a:ext>
              </a:extLst>
            </p:cNvPr>
            <p:cNvCxnSpPr/>
            <p:nvPr/>
          </p:nvCxnSpPr>
          <p:spPr>
            <a:xfrm>
              <a:off x="10411449" y="1074075"/>
              <a:ext cx="536996"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D7E26DA8-1373-194E-9423-DD13274AC579}"/>
                </a:ext>
              </a:extLst>
            </p:cNvPr>
            <p:cNvSpPr txBox="1"/>
            <p:nvPr/>
          </p:nvSpPr>
          <p:spPr>
            <a:xfrm>
              <a:off x="7369461" y="2715280"/>
              <a:ext cx="759503" cy="369332"/>
            </a:xfrm>
            <a:prstGeom prst="rect">
              <a:avLst/>
            </a:prstGeom>
            <a:noFill/>
          </p:spPr>
          <p:txBody>
            <a:bodyPr wrap="none" rtlCol="0">
              <a:spAutoFit/>
            </a:bodyPr>
            <a:lstStyle/>
            <a:p>
              <a:r>
                <a:rPr lang="en-US" b="1" dirty="0"/>
                <a:t>RESET</a:t>
              </a:r>
            </a:p>
          </p:txBody>
        </p:sp>
        <p:sp>
          <p:nvSpPr>
            <p:cNvPr id="152" name="TextBox 151">
              <a:extLst>
                <a:ext uri="{FF2B5EF4-FFF2-40B4-BE49-F238E27FC236}">
                  <a16:creationId xmlns:a16="http://schemas.microsoft.com/office/drawing/2014/main" id="{E06736F3-91B6-7E44-9E45-346D779ECA81}"/>
                </a:ext>
              </a:extLst>
            </p:cNvPr>
            <p:cNvSpPr txBox="1"/>
            <p:nvPr/>
          </p:nvSpPr>
          <p:spPr>
            <a:xfrm>
              <a:off x="8179789" y="932809"/>
              <a:ext cx="1042273" cy="307777"/>
            </a:xfrm>
            <a:prstGeom prst="rect">
              <a:avLst/>
            </a:prstGeom>
            <a:noFill/>
          </p:spPr>
          <p:txBody>
            <a:bodyPr wrap="none" rtlCol="0">
              <a:spAutoFit/>
            </a:bodyPr>
            <a:lstStyle/>
            <a:p>
              <a:r>
                <a:rPr lang="en-US" sz="1400" dirty="0"/>
                <a:t>Compliance</a:t>
              </a:r>
            </a:p>
          </p:txBody>
        </p:sp>
      </p:grpSp>
    </p:spTree>
    <p:extLst>
      <p:ext uri="{BB962C8B-B14F-4D97-AF65-F5344CB8AC3E}">
        <p14:creationId xmlns:p14="http://schemas.microsoft.com/office/powerpoint/2010/main" val="1093467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RRAM for 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a:bodyPr>
          <a:lstStyle/>
          <a:p>
            <a:r>
              <a:rPr lang="en-US" sz="1800" b="1" dirty="0"/>
              <a:t>Y. Y. </a:t>
            </a:r>
            <a:r>
              <a:rPr lang="en-US" sz="1800" b="1" dirty="0" err="1"/>
              <a:t>Liauw</a:t>
            </a:r>
            <a:r>
              <a:rPr lang="en-US" sz="1800" b="1" dirty="0"/>
              <a:t>, Z. Zhang, W. Kim, A. El Gamal, and S. S. Wong, “Nonvolatile 3D-FPGA with monolithically stacked RRAM-based configuration memory,” in Solid-State Circuits Conference Digest of Technical Papers (ISSCC), 2012 IEEE International, pp. 406–408, IEEE, 2012.</a:t>
            </a:r>
          </a:p>
          <a:p>
            <a:pPr lvl="1"/>
            <a:r>
              <a:rPr lang="en-US" dirty="0"/>
              <a:t>1T2R structure with two RRAM cells having opposite resistance states</a:t>
            </a:r>
          </a:p>
          <a:p>
            <a:pPr lvl="1"/>
            <a:r>
              <a:rPr lang="en-US" dirty="0"/>
              <a:t>Voltage divider controlling a pass transistor</a:t>
            </a:r>
          </a:p>
          <a:p>
            <a:pPr lvl="1"/>
            <a:r>
              <a:rPr lang="en-US" b="1" dirty="0"/>
              <a:t>Experimentally</a:t>
            </a:r>
            <a:r>
              <a:rPr lang="en-US" dirty="0"/>
              <a:t> achieved a 57% smaller die area and a 28% lower energy-delay-product (EDP) than SRAM-based design</a:t>
            </a:r>
          </a:p>
          <a:p>
            <a:pPr lvl="1"/>
            <a:r>
              <a:rPr lang="en-US" dirty="0"/>
              <a:t>Non-volatile configuration memory which enabled quick wake-up</a:t>
            </a:r>
          </a:p>
        </p:txBody>
      </p:sp>
      <p:pic>
        <p:nvPicPr>
          <p:cNvPr id="5" name="Picture 4">
            <a:extLst>
              <a:ext uri="{FF2B5EF4-FFF2-40B4-BE49-F238E27FC236}">
                <a16:creationId xmlns:a16="http://schemas.microsoft.com/office/drawing/2014/main" id="{176AEBC6-B51F-C146-ADD7-532F1A47D665}"/>
              </a:ext>
            </a:extLst>
          </p:cNvPr>
          <p:cNvPicPr>
            <a:picLocks noChangeAspect="1"/>
          </p:cNvPicPr>
          <p:nvPr/>
        </p:nvPicPr>
        <p:blipFill rotWithShape="1">
          <a:blip r:embed="rId3"/>
          <a:srcRect t="2212" r="3093"/>
          <a:stretch/>
        </p:blipFill>
        <p:spPr>
          <a:xfrm>
            <a:off x="5181748" y="4922873"/>
            <a:ext cx="1771945" cy="1570001"/>
          </a:xfrm>
          <a:prstGeom prst="rect">
            <a:avLst/>
          </a:prstGeom>
        </p:spPr>
      </p:pic>
      <p:sp>
        <p:nvSpPr>
          <p:cNvPr id="4" name="TextBox 3">
            <a:extLst>
              <a:ext uri="{FF2B5EF4-FFF2-40B4-BE49-F238E27FC236}">
                <a16:creationId xmlns:a16="http://schemas.microsoft.com/office/drawing/2014/main" id="{3270D9B4-207F-B849-B663-3C0EB872D3D2}"/>
              </a:ext>
            </a:extLst>
          </p:cNvPr>
          <p:cNvSpPr txBox="1"/>
          <p:nvPr/>
        </p:nvSpPr>
        <p:spPr>
          <a:xfrm>
            <a:off x="444500" y="5718769"/>
            <a:ext cx="4295920" cy="923330"/>
          </a:xfrm>
          <a:prstGeom prst="rect">
            <a:avLst/>
          </a:prstGeom>
          <a:noFill/>
        </p:spPr>
        <p:txBody>
          <a:bodyPr wrap="none" rtlCol="0">
            <a:spAutoFit/>
          </a:bodyPr>
          <a:lstStyle/>
          <a:p>
            <a:r>
              <a:rPr lang="en-US" b="1" dirty="0"/>
              <a:t>Possible problems:</a:t>
            </a:r>
          </a:p>
          <a:p>
            <a:pPr marL="285750" indent="-285750">
              <a:buFontTx/>
              <a:buChar char="-"/>
            </a:pPr>
            <a:r>
              <a:rPr lang="en-US" dirty="0"/>
              <a:t>Leakage through RRAM during operation</a:t>
            </a:r>
          </a:p>
          <a:p>
            <a:pPr marL="285750" indent="-285750">
              <a:buFontTx/>
              <a:buChar char="-"/>
            </a:pPr>
            <a:r>
              <a:rPr lang="en-US" dirty="0"/>
              <a:t>Endurance/retention</a:t>
            </a:r>
          </a:p>
        </p:txBody>
      </p:sp>
    </p:spTree>
    <p:extLst>
      <p:ext uri="{BB962C8B-B14F-4D97-AF65-F5344CB8AC3E}">
        <p14:creationId xmlns:p14="http://schemas.microsoft.com/office/powerpoint/2010/main" val="137285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3218B-D604-344C-88CD-D49D383E5707}"/>
              </a:ext>
            </a:extLst>
          </p:cNvPr>
          <p:cNvSpPr>
            <a:spLocks noGrp="1"/>
          </p:cNvSpPr>
          <p:nvPr>
            <p:ph type="title"/>
          </p:nvPr>
        </p:nvSpPr>
        <p:spPr/>
        <p:txBody>
          <a:bodyPr/>
          <a:lstStyle/>
          <a:p>
            <a:r>
              <a:rPr lang="en-US" dirty="0"/>
              <a:t>RRAM 1T2R Operation Modes</a:t>
            </a:r>
          </a:p>
        </p:txBody>
      </p:sp>
      <p:pic>
        <p:nvPicPr>
          <p:cNvPr id="5" name="Content Placeholder 4">
            <a:extLst>
              <a:ext uri="{FF2B5EF4-FFF2-40B4-BE49-F238E27FC236}">
                <a16:creationId xmlns:a16="http://schemas.microsoft.com/office/drawing/2014/main" id="{A6776501-0A4E-8B41-98FC-AF8DF4AD0106}"/>
              </a:ext>
            </a:extLst>
          </p:cNvPr>
          <p:cNvPicPr>
            <a:picLocks noGrp="1" noChangeAspect="1"/>
          </p:cNvPicPr>
          <p:nvPr>
            <p:ph idx="1"/>
          </p:nvPr>
        </p:nvPicPr>
        <p:blipFill>
          <a:blip r:embed="rId2"/>
          <a:stretch>
            <a:fillRect/>
          </a:stretch>
        </p:blipFill>
        <p:spPr>
          <a:xfrm>
            <a:off x="3911600" y="2286794"/>
            <a:ext cx="4368800" cy="3429000"/>
          </a:xfrm>
        </p:spPr>
      </p:pic>
    </p:spTree>
    <p:extLst>
      <p:ext uri="{BB962C8B-B14F-4D97-AF65-F5344CB8AC3E}">
        <p14:creationId xmlns:p14="http://schemas.microsoft.com/office/powerpoint/2010/main" val="25090443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1392324966"/>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r>
                        <a:rPr lang="en-US" sz="1600" b="1" dirty="0"/>
                        <a:t>Good properties</a:t>
                      </a:r>
                    </a:p>
                  </a:txBody>
                  <a:tcPr/>
                </a:tc>
                <a:tc>
                  <a:txBody>
                    <a:bodyPr/>
                    <a:lstStyle/>
                    <a:p>
                      <a:r>
                        <a:rPr lang="en-US" sz="1600" b="1" dirty="0"/>
                        <a:t>Bad properties</a:t>
                      </a:r>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r>
                        <a:rPr lang="en-US" sz="160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r>
                        <a:rPr lang="en-US" sz="1600" dirty="0"/>
                        <a:t>Resistance-based storage allows analog design</a:t>
                      </a:r>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r>
                        <a:rPr lang="en-US" sz="1600" dirty="0"/>
                        <a:t>3D integration</a:t>
                      </a:r>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1889767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C5E0C-02BA-2840-A0EC-C1CF74E3412E}"/>
              </a:ext>
            </a:extLst>
          </p:cNvPr>
          <p:cNvSpPr>
            <a:spLocks noGrp="1"/>
          </p:cNvSpPr>
          <p:nvPr>
            <p:ph type="title"/>
          </p:nvPr>
        </p:nvSpPr>
        <p:spPr/>
        <p:txBody>
          <a:bodyPr/>
          <a:lstStyle/>
          <a:p>
            <a:r>
              <a:rPr lang="en-US" dirty="0"/>
              <a:t>How can we synergize RRAM &amp; NEM relays?</a:t>
            </a:r>
          </a:p>
        </p:txBody>
      </p:sp>
      <p:sp>
        <p:nvSpPr>
          <p:cNvPr id="3" name="Content Placeholder 2">
            <a:extLst>
              <a:ext uri="{FF2B5EF4-FFF2-40B4-BE49-F238E27FC236}">
                <a16:creationId xmlns:a16="http://schemas.microsoft.com/office/drawing/2014/main" id="{E8078D07-F534-C14C-8962-52AB08CB069F}"/>
              </a:ext>
            </a:extLst>
          </p:cNvPr>
          <p:cNvSpPr>
            <a:spLocks noGrp="1"/>
          </p:cNvSpPr>
          <p:nvPr>
            <p:ph idx="1"/>
          </p:nvPr>
        </p:nvSpPr>
        <p:spPr/>
        <p:txBody>
          <a:bodyPr/>
          <a:lstStyle/>
          <a:p>
            <a:r>
              <a:rPr lang="en-US" b="1" dirty="0"/>
              <a:t>KEY IDEA:</a:t>
            </a:r>
            <a:r>
              <a:rPr lang="en-US" dirty="0"/>
              <a:t> </a:t>
            </a:r>
            <a:r>
              <a:rPr lang="en-US" b="1" dirty="0"/>
              <a:t>use RRAM to control gate voltage of NEM relays for actuation</a:t>
            </a:r>
            <a:endParaRPr lang="en-US" dirty="0"/>
          </a:p>
          <a:p>
            <a:r>
              <a:rPr lang="en-US" dirty="0"/>
              <a:t>More generally: NEM relays are an interesting option for RRAM sense amplification, given their infinite subthreshold slope</a:t>
            </a:r>
          </a:p>
          <a:p>
            <a:r>
              <a:rPr lang="en-US" dirty="0"/>
              <a:t>NEM relays have better electrical characteristics than pass transistors</a:t>
            </a:r>
          </a:p>
        </p:txBody>
      </p:sp>
    </p:spTree>
    <p:extLst>
      <p:ext uri="{BB962C8B-B14F-4D97-AF65-F5344CB8AC3E}">
        <p14:creationId xmlns:p14="http://schemas.microsoft.com/office/powerpoint/2010/main" val="1835876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F97BF-EBC1-984D-A0AE-86F95AEF60B1}"/>
              </a:ext>
            </a:extLst>
          </p:cNvPr>
          <p:cNvSpPr>
            <a:spLocks noGrp="1"/>
          </p:cNvSpPr>
          <p:nvPr>
            <p:ph type="title"/>
          </p:nvPr>
        </p:nvSpPr>
        <p:spPr/>
        <p:txBody>
          <a:bodyPr/>
          <a:lstStyle/>
          <a:p>
            <a:r>
              <a:rPr lang="en-US" dirty="0"/>
              <a:t>Designing an application today</a:t>
            </a:r>
          </a:p>
        </p:txBody>
      </p:sp>
      <p:pic>
        <p:nvPicPr>
          <p:cNvPr id="15" name="Content Placeholder 14">
            <a:extLst>
              <a:ext uri="{FF2B5EF4-FFF2-40B4-BE49-F238E27FC236}">
                <a16:creationId xmlns:a16="http://schemas.microsoft.com/office/drawing/2014/main" id="{6A429252-8BF5-A94B-9C5D-69632A364880}"/>
              </a:ext>
            </a:extLst>
          </p:cNvPr>
          <p:cNvPicPr>
            <a:picLocks noGrp="1" noChangeAspect="1"/>
          </p:cNvPicPr>
          <p:nvPr>
            <p:ph idx="1"/>
          </p:nvPr>
        </p:nvPicPr>
        <p:blipFill>
          <a:blip r:embed="rId3"/>
          <a:stretch>
            <a:fillRect/>
          </a:stretch>
        </p:blipFill>
        <p:spPr>
          <a:xfrm>
            <a:off x="1206856" y="1825625"/>
            <a:ext cx="9778287" cy="4351338"/>
          </a:xfrm>
        </p:spPr>
      </p:pic>
      <p:sp>
        <p:nvSpPr>
          <p:cNvPr id="21" name="TextBox 20">
            <a:extLst>
              <a:ext uri="{FF2B5EF4-FFF2-40B4-BE49-F238E27FC236}">
                <a16:creationId xmlns:a16="http://schemas.microsoft.com/office/drawing/2014/main" id="{72FD7759-329D-7348-A0BD-C974CC579E83}"/>
              </a:ext>
            </a:extLst>
          </p:cNvPr>
          <p:cNvSpPr txBox="1"/>
          <p:nvPr/>
        </p:nvSpPr>
        <p:spPr>
          <a:xfrm>
            <a:off x="1881808" y="3059668"/>
            <a:ext cx="667170" cy="369332"/>
          </a:xfrm>
          <a:prstGeom prst="rect">
            <a:avLst/>
          </a:prstGeom>
          <a:noFill/>
        </p:spPr>
        <p:txBody>
          <a:bodyPr wrap="none" rtlCol="0">
            <a:spAutoFit/>
          </a:bodyPr>
          <a:lstStyle/>
          <a:p>
            <a:r>
              <a:rPr lang="en-US" dirty="0">
                <a:solidFill>
                  <a:srgbClr val="0070C0"/>
                </a:solidFill>
              </a:rPr>
              <a:t>Code</a:t>
            </a:r>
          </a:p>
        </p:txBody>
      </p:sp>
      <p:sp>
        <p:nvSpPr>
          <p:cNvPr id="22" name="TextBox 21">
            <a:extLst>
              <a:ext uri="{FF2B5EF4-FFF2-40B4-BE49-F238E27FC236}">
                <a16:creationId xmlns:a16="http://schemas.microsoft.com/office/drawing/2014/main" id="{014E62F5-991F-A34A-B69A-E3B156886257}"/>
              </a:ext>
            </a:extLst>
          </p:cNvPr>
          <p:cNvSpPr txBox="1"/>
          <p:nvPr/>
        </p:nvSpPr>
        <p:spPr>
          <a:xfrm>
            <a:off x="4221251" y="3059668"/>
            <a:ext cx="727892" cy="369332"/>
          </a:xfrm>
          <a:prstGeom prst="rect">
            <a:avLst/>
          </a:prstGeom>
          <a:noFill/>
        </p:spPr>
        <p:txBody>
          <a:bodyPr wrap="none" rtlCol="0">
            <a:spAutoFit/>
          </a:bodyPr>
          <a:lstStyle/>
          <a:p>
            <a:r>
              <a:rPr lang="en-US" dirty="0">
                <a:solidFill>
                  <a:srgbClr val="0070C0"/>
                </a:solidFill>
              </a:rPr>
              <a:t>CUDA</a:t>
            </a:r>
          </a:p>
        </p:txBody>
      </p:sp>
      <p:sp>
        <p:nvSpPr>
          <p:cNvPr id="23" name="TextBox 22">
            <a:extLst>
              <a:ext uri="{FF2B5EF4-FFF2-40B4-BE49-F238E27FC236}">
                <a16:creationId xmlns:a16="http://schemas.microsoft.com/office/drawing/2014/main" id="{82F65B46-7063-6847-BC4B-0FF0198F9016}"/>
              </a:ext>
            </a:extLst>
          </p:cNvPr>
          <p:cNvSpPr txBox="1"/>
          <p:nvPr/>
        </p:nvSpPr>
        <p:spPr>
          <a:xfrm>
            <a:off x="6922757" y="3059668"/>
            <a:ext cx="955070" cy="369332"/>
          </a:xfrm>
          <a:prstGeom prst="rect">
            <a:avLst/>
          </a:prstGeom>
          <a:noFill/>
        </p:spPr>
        <p:txBody>
          <a:bodyPr wrap="none" rtlCol="0">
            <a:spAutoFit/>
          </a:bodyPr>
          <a:lstStyle/>
          <a:p>
            <a:r>
              <a:rPr lang="en-US" dirty="0">
                <a:solidFill>
                  <a:srgbClr val="0070C0"/>
                </a:solidFill>
              </a:rPr>
              <a:t>RTL/HLS</a:t>
            </a:r>
          </a:p>
        </p:txBody>
      </p:sp>
      <p:sp>
        <p:nvSpPr>
          <p:cNvPr id="24" name="TextBox 23">
            <a:extLst>
              <a:ext uri="{FF2B5EF4-FFF2-40B4-BE49-F238E27FC236}">
                <a16:creationId xmlns:a16="http://schemas.microsoft.com/office/drawing/2014/main" id="{EE7564CF-4DE9-E546-B88F-20278E760907}"/>
              </a:ext>
            </a:extLst>
          </p:cNvPr>
          <p:cNvSpPr txBox="1"/>
          <p:nvPr/>
        </p:nvSpPr>
        <p:spPr>
          <a:xfrm>
            <a:off x="9252562" y="3059668"/>
            <a:ext cx="2115259" cy="369332"/>
          </a:xfrm>
          <a:prstGeom prst="rect">
            <a:avLst/>
          </a:prstGeom>
          <a:noFill/>
        </p:spPr>
        <p:txBody>
          <a:bodyPr wrap="none" rtlCol="0">
            <a:spAutoFit/>
          </a:bodyPr>
          <a:lstStyle/>
          <a:p>
            <a:r>
              <a:rPr lang="en-US" dirty="0">
                <a:solidFill>
                  <a:srgbClr val="0070C0"/>
                </a:solidFill>
              </a:rPr>
              <a:t>RTL + PNR + Tapeout</a:t>
            </a:r>
          </a:p>
        </p:txBody>
      </p:sp>
      <p:sp>
        <p:nvSpPr>
          <p:cNvPr id="25" name="TextBox 24">
            <a:extLst>
              <a:ext uri="{FF2B5EF4-FFF2-40B4-BE49-F238E27FC236}">
                <a16:creationId xmlns:a16="http://schemas.microsoft.com/office/drawing/2014/main" id="{62DA3C79-8505-F34E-8FC5-B356ACE38EAC}"/>
              </a:ext>
            </a:extLst>
          </p:cNvPr>
          <p:cNvSpPr txBox="1"/>
          <p:nvPr/>
        </p:nvSpPr>
        <p:spPr>
          <a:xfrm>
            <a:off x="7038428" y="4705907"/>
            <a:ext cx="710003" cy="369332"/>
          </a:xfrm>
          <a:prstGeom prst="rect">
            <a:avLst/>
          </a:prstGeom>
          <a:noFill/>
        </p:spPr>
        <p:txBody>
          <a:bodyPr wrap="none" rtlCol="0">
            <a:spAutoFit/>
          </a:bodyPr>
          <a:lstStyle/>
          <a:p>
            <a:r>
              <a:rPr lang="en-US" dirty="0">
                <a:solidFill>
                  <a:srgbClr val="C00000"/>
                </a:solidFill>
              </a:rPr>
              <a:t>CGRA</a:t>
            </a:r>
          </a:p>
        </p:txBody>
      </p:sp>
      <p:sp>
        <p:nvSpPr>
          <p:cNvPr id="26" name="TextBox 25">
            <a:extLst>
              <a:ext uri="{FF2B5EF4-FFF2-40B4-BE49-F238E27FC236}">
                <a16:creationId xmlns:a16="http://schemas.microsoft.com/office/drawing/2014/main" id="{27AA59C4-0D4D-1C43-B3D7-A67D7102A6BB}"/>
              </a:ext>
            </a:extLst>
          </p:cNvPr>
          <p:cNvSpPr txBox="1"/>
          <p:nvPr/>
        </p:nvSpPr>
        <p:spPr>
          <a:xfrm>
            <a:off x="8618312" y="4993481"/>
            <a:ext cx="786947" cy="369332"/>
          </a:xfrm>
          <a:prstGeom prst="rect">
            <a:avLst/>
          </a:prstGeom>
          <a:noFill/>
        </p:spPr>
        <p:txBody>
          <a:bodyPr wrap="none" rtlCol="0">
            <a:spAutoFit/>
          </a:bodyPr>
          <a:lstStyle/>
          <a:p>
            <a:r>
              <a:rPr lang="en-US" dirty="0">
                <a:solidFill>
                  <a:srgbClr val="C00000"/>
                </a:solidFill>
              </a:rPr>
              <a:t>CGRA</a:t>
            </a:r>
            <a:r>
              <a:rPr lang="en-US" baseline="30000" dirty="0">
                <a:solidFill>
                  <a:srgbClr val="C00000"/>
                </a:solidFill>
              </a:rPr>
              <a:t>*</a:t>
            </a:r>
            <a:endParaRPr lang="en-US" dirty="0">
              <a:solidFill>
                <a:srgbClr val="C00000"/>
              </a:solidFill>
            </a:endParaRPr>
          </a:p>
        </p:txBody>
      </p:sp>
      <p:sp>
        <p:nvSpPr>
          <p:cNvPr id="27" name="TextBox 26">
            <a:extLst>
              <a:ext uri="{FF2B5EF4-FFF2-40B4-BE49-F238E27FC236}">
                <a16:creationId xmlns:a16="http://schemas.microsoft.com/office/drawing/2014/main" id="{229A0A3B-B895-EC4A-AB13-18DA1351DE3A}"/>
              </a:ext>
            </a:extLst>
          </p:cNvPr>
          <p:cNvSpPr txBox="1"/>
          <p:nvPr/>
        </p:nvSpPr>
        <p:spPr>
          <a:xfrm>
            <a:off x="7040998" y="5685866"/>
            <a:ext cx="710003" cy="369332"/>
          </a:xfrm>
          <a:prstGeom prst="rect">
            <a:avLst/>
          </a:prstGeom>
          <a:noFill/>
        </p:spPr>
        <p:txBody>
          <a:bodyPr wrap="none" rtlCol="0">
            <a:spAutoFit/>
          </a:bodyPr>
          <a:lstStyle/>
          <a:p>
            <a:r>
              <a:rPr lang="en-US" dirty="0">
                <a:solidFill>
                  <a:srgbClr val="C00000"/>
                </a:solidFill>
              </a:rPr>
              <a:t>CGRA</a:t>
            </a:r>
          </a:p>
        </p:txBody>
      </p:sp>
      <p:sp>
        <p:nvSpPr>
          <p:cNvPr id="28" name="TextBox 27">
            <a:extLst>
              <a:ext uri="{FF2B5EF4-FFF2-40B4-BE49-F238E27FC236}">
                <a16:creationId xmlns:a16="http://schemas.microsoft.com/office/drawing/2014/main" id="{1DB99983-6AC6-524E-9AE4-3A9FD974BE90}"/>
              </a:ext>
            </a:extLst>
          </p:cNvPr>
          <p:cNvSpPr txBox="1"/>
          <p:nvPr/>
        </p:nvSpPr>
        <p:spPr>
          <a:xfrm>
            <a:off x="2541885" y="6304314"/>
            <a:ext cx="7108228" cy="276999"/>
          </a:xfrm>
          <a:prstGeom prst="rect">
            <a:avLst/>
          </a:prstGeom>
          <a:noFill/>
        </p:spPr>
        <p:txBody>
          <a:bodyPr wrap="none" rtlCol="0">
            <a:spAutoFit/>
          </a:bodyPr>
          <a:lstStyle/>
          <a:p>
            <a:pPr algn="ctr"/>
            <a:r>
              <a:rPr lang="en-US" sz="1200" b="1" dirty="0"/>
              <a:t>Source: </a:t>
            </a:r>
            <a:r>
              <a:rPr lang="en-US" sz="1200" dirty="0">
                <a:hlinkClick r:id="rId4"/>
              </a:rPr>
              <a:t>https://hackernoon.com/a-gentle-introduction-to-hardware-accelerated-data-processing-81ac79c2105</a:t>
            </a:r>
            <a:endParaRPr lang="en-US" sz="1200" dirty="0"/>
          </a:p>
        </p:txBody>
      </p:sp>
      <p:sp>
        <p:nvSpPr>
          <p:cNvPr id="29" name="TextBox 28">
            <a:extLst>
              <a:ext uri="{FF2B5EF4-FFF2-40B4-BE49-F238E27FC236}">
                <a16:creationId xmlns:a16="http://schemas.microsoft.com/office/drawing/2014/main" id="{FBB49A82-6DDB-5449-A1C1-A79013200BFC}"/>
              </a:ext>
            </a:extLst>
          </p:cNvPr>
          <p:cNvSpPr txBox="1"/>
          <p:nvPr/>
        </p:nvSpPr>
        <p:spPr>
          <a:xfrm>
            <a:off x="2586573" y="6523998"/>
            <a:ext cx="2362570" cy="369332"/>
          </a:xfrm>
          <a:prstGeom prst="rect">
            <a:avLst/>
          </a:prstGeom>
          <a:noFill/>
        </p:spPr>
        <p:txBody>
          <a:bodyPr wrap="none" rtlCol="0">
            <a:spAutoFit/>
          </a:bodyPr>
          <a:lstStyle/>
          <a:p>
            <a:r>
              <a:rPr lang="en-US" dirty="0">
                <a:solidFill>
                  <a:srgbClr val="C00000"/>
                </a:solidFill>
              </a:rPr>
              <a:t>* Workload-dependent</a:t>
            </a:r>
          </a:p>
        </p:txBody>
      </p:sp>
      <p:sp>
        <p:nvSpPr>
          <p:cNvPr id="31" name="TextBox 30">
            <a:extLst>
              <a:ext uri="{FF2B5EF4-FFF2-40B4-BE49-F238E27FC236}">
                <a16:creationId xmlns:a16="http://schemas.microsoft.com/office/drawing/2014/main" id="{E437CD3B-6B4B-0C48-BB75-BAA20D855463}"/>
              </a:ext>
            </a:extLst>
          </p:cNvPr>
          <p:cNvSpPr txBox="1"/>
          <p:nvPr/>
        </p:nvSpPr>
        <p:spPr>
          <a:xfrm>
            <a:off x="34834" y="3059668"/>
            <a:ext cx="1399294" cy="369332"/>
          </a:xfrm>
          <a:prstGeom prst="rect">
            <a:avLst/>
          </a:prstGeom>
          <a:noFill/>
        </p:spPr>
        <p:txBody>
          <a:bodyPr wrap="none" rtlCol="0">
            <a:spAutoFit/>
          </a:bodyPr>
          <a:lstStyle/>
          <a:p>
            <a:r>
              <a:rPr lang="en-US" b="1" dirty="0">
                <a:solidFill>
                  <a:srgbClr val="0070C0"/>
                </a:solidFill>
              </a:rPr>
              <a:t>Design Flow:</a:t>
            </a:r>
          </a:p>
        </p:txBody>
      </p:sp>
    </p:spTree>
    <p:extLst>
      <p:ext uri="{BB962C8B-B14F-4D97-AF65-F5344CB8AC3E}">
        <p14:creationId xmlns:p14="http://schemas.microsoft.com/office/powerpoint/2010/main" val="1819982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dissolve">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dissolve">
                                      <p:cBhvr>
                                        <p:cTn id="2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903584743"/>
                  </p:ext>
                </p:extLst>
              </p:nvPr>
            </p:nvGraphicFramePr>
            <p:xfrm>
              <a:off x="6876184" y="1245682"/>
              <a:ext cx="4735509" cy="4967416"/>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i="0" dirty="0">
                              <a:latin typeface="Calibri" panose="020F0502020204030204" pitchFamily="34" charset="0"/>
                              <a:cs typeface="Calibri" panose="020F0502020204030204" pitchFamily="34" charset="0"/>
                            </a:rPr>
                            <a:t>Mode</a:t>
                          </a:r>
                        </a:p>
                      </a:txBody>
                      <a:tcPr/>
                    </a:tc>
                    <a:tc>
                      <a:txBody>
                        <a:bodyPr/>
                        <a:lstStyle/>
                        <a:p>
                          <a:r>
                            <a:rPr lang="en-US" sz="1400" i="0" dirty="0">
                              <a:latin typeface="Calibri" panose="020F0502020204030204" pitchFamily="34" charset="0"/>
                              <a:cs typeface="Calibri" panose="020F0502020204030204" pitchFamily="34" charset="0"/>
                            </a:rPr>
                            <a:t>Param</a:t>
                          </a:r>
                        </a:p>
                      </a:txBody>
                      <a:tcPr/>
                    </a:tc>
                    <a:tc>
                      <a:txBody>
                        <a:bodyPr/>
                        <a:lstStyle/>
                        <a:p>
                          <a:r>
                            <a:rPr lang="en-US" sz="1400" i="0" dirty="0">
                              <a:latin typeface="Calibri" panose="020F0502020204030204" pitchFamily="34" charset="0"/>
                              <a:cs typeface="Calibri" panose="020F0502020204030204" pitchFamily="34" charset="0"/>
                            </a:rPr>
                            <a:t>Value</a:t>
                          </a:r>
                        </a:p>
                      </a:txBody>
                      <a:tcPr/>
                    </a:tc>
                    <a:extLst>
                      <a:ext uri="{0D108BD9-81ED-4DB2-BD59-A6C34878D82A}">
                        <a16:rowId xmlns:a16="http://schemas.microsoft.com/office/drawing/2014/main" val="1100356004"/>
                      </a:ext>
                    </a:extLst>
                  </a:tr>
                  <a:tr h="370840">
                    <a:tc>
                      <a:txBody>
                        <a:bodyPr/>
                        <a:lstStyle/>
                        <a:p>
                          <a:r>
                            <a:rPr lang="en-US" sz="1400" b="1" i="0" dirty="0">
                              <a:latin typeface="Calibri" panose="020F0502020204030204" pitchFamily="34" charset="0"/>
                              <a:cs typeface="Calibri" panose="020F0502020204030204" pitchFamily="34" charset="0"/>
                            </a:rPr>
                            <a:t>COPY</a:t>
                          </a:r>
                        </a:p>
                        <a:p>
                          <a:r>
                            <a:rPr lang="en-US" sz="1400" b="0" i="0" dirty="0">
                              <a:latin typeface="Calibri" panose="020F0502020204030204" pitchFamily="34" charset="0"/>
                              <a:cs typeface="Calibri" panose="020F0502020204030204" pitchFamily="34" charset="0"/>
                            </a:rPr>
                            <a:t>(global)</a:t>
                          </a: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row,C</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853832164"/>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col,C</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444010348"/>
                      </a:ext>
                    </a:extLst>
                  </a:tr>
                  <a:tr h="370840">
                    <a:tc>
                      <a:txBody>
                        <a:bodyPr/>
                        <a:lstStyle/>
                        <a:p>
                          <a:r>
                            <a:rPr lang="en-US" sz="1400" b="1" i="0" dirty="0">
                              <a:latin typeface="Calibri" panose="020F0502020204030204" pitchFamily="34" charset="0"/>
                              <a:cs typeface="Calibri" panose="020F0502020204030204" pitchFamily="34" charset="0"/>
                            </a:rPr>
                            <a:t>HOLD</a:t>
                          </a:r>
                          <a:endParaRPr lang="en-US" sz="1400" b="0" i="0" dirty="0">
                            <a:latin typeface="Calibri" panose="020F0502020204030204" pitchFamily="34" charset="0"/>
                            <a:cs typeface="Calibri" panose="020F0502020204030204" pitchFamily="34" charset="0"/>
                          </a:endParaRPr>
                        </a:p>
                        <a:p>
                          <a:r>
                            <a:rPr lang="en-US" sz="1400" b="0" i="0" dirty="0">
                              <a:latin typeface="Calibri" panose="020F0502020204030204" pitchFamily="34" charset="0"/>
                              <a:cs typeface="Calibri" panose="020F0502020204030204" pitchFamily="34" charset="0"/>
                            </a:rPr>
                            <a:t>(global)</a:t>
                          </a:r>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row,H</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po</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r>
                                      <a:rPr lang="en-US" sz="1400" b="0" i="0" smtClean="0">
                                        <a:latin typeface="Cambria Math" panose="02040503050406030204" pitchFamily="18" charset="0"/>
                                      </a:rPr>
                                      <m:t>2</m:t>
                                    </m:r>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107846265"/>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col,H</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r>
                                  <m:rPr>
                                    <m:sty m:val="p"/>
                                  </m:rPr>
                                  <a:rPr lang="en-US" sz="1400" i="0" dirty="0" smtClean="0">
                                    <a:latin typeface="Cambria Math" panose="02040503050406030204" pitchFamily="18" charset="0"/>
                                  </a:rPr>
                                  <m:t>Z</m:t>
                                </m:r>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957415208"/>
                      </a:ext>
                    </a:extLst>
                  </a:tr>
                  <a:tr h="370840">
                    <a:tc>
                      <a:txBody>
                        <a:bodyPr/>
                        <a:lstStyle/>
                        <a:p>
                          <a:r>
                            <a:rPr lang="en-US" sz="1400" b="1" i="0" dirty="0">
                              <a:latin typeface="Calibri" panose="020F0502020204030204" pitchFamily="34" charset="0"/>
                              <a:cs typeface="Calibri" panose="020F0502020204030204" pitchFamily="34" charset="0"/>
                            </a:rPr>
                            <a:t>SET</a:t>
                          </a:r>
                        </a:p>
                      </a:txBody>
                      <a:tcPr/>
                    </a:tc>
                    <a:tc>
                      <a:txBody>
                        <a:bodyPr/>
                        <a:lstStyle/>
                        <a:p>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row</a:t>
                          </a:r>
                          <a:endParaRPr lang="en-US" sz="1400" i="0" dirty="0">
                            <a:latin typeface="Calibri" panose="020F0502020204030204" pitchFamily="34" charset="0"/>
                            <a:cs typeface="Calibri" panose="020F0502020204030204" pitchFamily="34" charset="0"/>
                          </a:endParaRPr>
                        </a:p>
                      </a:txBody>
                      <a:tcPr/>
                    </a:tc>
                    <a:tc>
                      <a:txBody>
                        <a:bodyPr/>
                        <a:lstStyle/>
                        <a:p>
                          <a:r>
                            <a:rPr lang="en-US" sz="1400" b="0" i="0" dirty="0">
                              <a:latin typeface="Calibri" panose="020F0502020204030204" pitchFamily="34" charset="0"/>
                              <a:cs typeface="Calibri" panose="020F0502020204030204" pitchFamily="34" charset="0"/>
                            </a:rPr>
                            <a:t>Step 1:  </a:t>
                          </a:r>
                          <a14:m>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SET</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sSub>
                                            <m:sSubPr>
                                              <m:ctrlPr>
                                                <a:rPr lang="en-US" sz="1400" b="0" i="1" smtClean="0">
                                                  <a:latin typeface="Cambria Math" panose="02040503050406030204" pitchFamily="18" charset="0"/>
                                                </a:rPr>
                                              </m:ctrlPr>
                                            </m:sSubPr>
                                            <m:e>
                                              <m:sSub>
                                                <m:sSubPr>
                                                  <m:ctrlPr>
                                                    <a:rPr lang="en-US" sz="1400" b="0" i="1" smtClean="0">
                                                      <a:latin typeface="Cambria Math" panose="02040503050406030204" pitchFamily="18" charset="0"/>
                                                    </a:rPr>
                                                  </m:ctrlPr>
                                                </m:sSubPr>
                                                <m:e>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num>
                                        <m:den>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den>
                                      </m:f>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a14:m>
                          <a:endParaRPr lang="en-US" sz="1400" i="0" dirty="0">
                            <a:latin typeface="Calibri" panose="020F0502020204030204" pitchFamily="34" charset="0"/>
                            <a:cs typeface="Calibri" panose="020F0502020204030204" pitchFamily="34" charset="0"/>
                          </a:endParaRPr>
                        </a:p>
                        <a:p>
                          <a:endParaRPr lang="en-US" sz="1400" i="0" dirty="0">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dirty="0">
                              <a:latin typeface="Calibri" panose="020F0502020204030204" pitchFamily="34" charset="0"/>
                              <a:cs typeface="Calibri" panose="020F0502020204030204" pitchFamily="34" charset="0"/>
                            </a:rPr>
                            <a:t>Step 2:  </a:t>
                          </a:r>
                          <a14:m>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r>
                                        <a:rPr lang="en-US" sz="1400" b="0" i="1" smtClean="0">
                                          <a:latin typeface="Cambria Math" panose="02040503050406030204" pitchFamily="18" charset="0"/>
                                        </a:rPr>
                                        <m:t>−</m:t>
                                      </m:r>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RST</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sSub>
                                            <m:sSubPr>
                                              <m:ctrlPr>
                                                <a:rPr lang="en-US" sz="1400" b="0" i="1" smtClean="0">
                                                  <a:latin typeface="Cambria Math" panose="02040503050406030204" pitchFamily="18" charset="0"/>
                                                </a:rPr>
                                              </m:ctrlPr>
                                            </m:sSubPr>
                                            <m:e>
                                              <m:sSub>
                                                <m:sSubPr>
                                                  <m:ctrlPr>
                                                    <a:rPr lang="en-US" sz="1400" b="0" i="1" smtClean="0">
                                                      <a:latin typeface="Cambria Math" panose="02040503050406030204" pitchFamily="18" charset="0"/>
                                                    </a:rPr>
                                                  </m:ctrlPr>
                                                </m:sSubPr>
                                                <m:e>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num>
                                        <m:den>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den>
                                      </m:f>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575422899"/>
                      </a:ext>
                    </a:extLst>
                  </a:tr>
                  <a:tr h="370840">
                    <a:tc>
                      <a:txBody>
                        <a:bodyPr/>
                        <a:lstStyle/>
                        <a:p>
                          <a:endParaRPr lang="en-US" sz="1400" i="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r>
                                          <a:rPr lang="en-US" sz="1400" i="0" smtClean="0">
                                            <a:latin typeface="Cambria Math" panose="02040503050406030204" pitchFamily="18" charset="0"/>
                                          </a:rPr>
                                          <m:t>0</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080575098"/>
                      </a:ext>
                    </a:extLst>
                  </a:tr>
                  <a:tr h="370840">
                    <a:tc>
                      <a:txBody>
                        <a:bodyPr/>
                        <a:lstStyle/>
                        <a:p>
                          <a:r>
                            <a:rPr lang="en-US" sz="1400" b="1" i="0" dirty="0">
                              <a:latin typeface="Calibri" panose="020F0502020204030204" pitchFamily="34" charset="0"/>
                              <a:cs typeface="Calibri" panose="020F0502020204030204" pitchFamily="34" charset="0"/>
                            </a:rPr>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Same voltages as SET mode, but switch V</a:t>
                          </a:r>
                          <a:r>
                            <a:rPr lang="en-US" sz="1400" i="0" baseline="-25000" dirty="0">
                              <a:latin typeface="Calibri" panose="020F0502020204030204" pitchFamily="34" charset="0"/>
                              <a:cs typeface="Calibri" panose="020F0502020204030204" pitchFamily="34" charset="0"/>
                            </a:rPr>
                            <a:t>row</a:t>
                          </a:r>
                          <a:r>
                            <a:rPr lang="en-US" sz="1400" i="0" baseline="0" dirty="0">
                              <a:latin typeface="Calibri" panose="020F0502020204030204" pitchFamily="34" charset="0"/>
                              <a:cs typeface="Calibri" panose="020F0502020204030204" pitchFamily="34" charset="0"/>
                            </a:rPr>
                            <a:t> and </a:t>
                          </a: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hMerge="1">
                      <a:txBody>
                        <a:bodyPr/>
                        <a:lstStyle/>
                        <a:p>
                          <a:endParaRPr lang="en-US" sz="1400" i="0" dirty="0"/>
                        </a:p>
                      </a:txBody>
                      <a:tcPr/>
                    </a:tc>
                    <a:extLst>
                      <a:ext uri="{0D108BD9-81ED-4DB2-BD59-A6C34878D82A}">
                        <a16:rowId xmlns:a16="http://schemas.microsoft.com/office/drawing/2014/main" val="462741102"/>
                      </a:ext>
                    </a:extLst>
                  </a:tr>
                </a:tbl>
              </a:graphicData>
            </a:graphic>
          </p:graphicFrame>
        </mc:Choice>
        <mc:Fallback xmlns="">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903584743"/>
                  </p:ext>
                </p:extLst>
              </p:nvPr>
            </p:nvGraphicFramePr>
            <p:xfrm>
              <a:off x="6876184" y="1245682"/>
              <a:ext cx="4735509" cy="4967416"/>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i="0" dirty="0">
                              <a:latin typeface="Calibri" panose="020F0502020204030204" pitchFamily="34" charset="0"/>
                              <a:cs typeface="Calibri" panose="020F0502020204030204" pitchFamily="34" charset="0"/>
                            </a:rPr>
                            <a:t>Mode</a:t>
                          </a:r>
                        </a:p>
                      </a:txBody>
                      <a:tcPr/>
                    </a:tc>
                    <a:tc>
                      <a:txBody>
                        <a:bodyPr/>
                        <a:lstStyle/>
                        <a:p>
                          <a:r>
                            <a:rPr lang="en-US" sz="1400" i="0" dirty="0">
                              <a:latin typeface="Calibri" panose="020F0502020204030204" pitchFamily="34" charset="0"/>
                              <a:cs typeface="Calibri" panose="020F0502020204030204" pitchFamily="34" charset="0"/>
                            </a:rPr>
                            <a:t>Param</a:t>
                          </a:r>
                        </a:p>
                      </a:txBody>
                      <a:tcPr/>
                    </a:tc>
                    <a:tc>
                      <a:txBody>
                        <a:bodyPr/>
                        <a:lstStyle/>
                        <a:p>
                          <a:r>
                            <a:rPr lang="en-US" sz="1400" i="0" dirty="0">
                              <a:latin typeface="Calibri" panose="020F0502020204030204" pitchFamily="34" charset="0"/>
                              <a:cs typeface="Calibri" panose="020F0502020204030204" pitchFamily="34" charset="0"/>
                            </a:rPr>
                            <a:t>Value</a:t>
                          </a:r>
                        </a:p>
                      </a:txBody>
                      <a:tcPr/>
                    </a:tc>
                    <a:extLst>
                      <a:ext uri="{0D108BD9-81ED-4DB2-BD59-A6C34878D82A}">
                        <a16:rowId xmlns:a16="http://schemas.microsoft.com/office/drawing/2014/main" val="1100356004"/>
                      </a:ext>
                    </a:extLst>
                  </a:tr>
                  <a:tr h="551117">
                    <a:tc>
                      <a:txBody>
                        <a:bodyPr/>
                        <a:lstStyle/>
                        <a:p>
                          <a:r>
                            <a:rPr lang="en-US" sz="1400" b="1" i="0" dirty="0">
                              <a:latin typeface="Calibri" panose="020F0502020204030204" pitchFamily="34" charset="0"/>
                              <a:cs typeface="Calibri" panose="020F0502020204030204" pitchFamily="34" charset="0"/>
                            </a:rPr>
                            <a:t>COPY</a:t>
                          </a:r>
                        </a:p>
                        <a:p>
                          <a:r>
                            <a:rPr lang="en-US" sz="1400" b="0" i="0" dirty="0">
                              <a:latin typeface="Calibri" panose="020F0502020204030204" pitchFamily="34" charset="0"/>
                              <a:cs typeface="Calibri" panose="020F0502020204030204" pitchFamily="34" charset="0"/>
                            </a:rPr>
                            <a:t>(global)</a:t>
                          </a: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row,C</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70455" r="-392" b="-959091"/>
                          </a:stretch>
                        </a:blipFill>
                      </a:tcPr>
                    </a:tc>
                    <a:extLst>
                      <a:ext uri="{0D108BD9-81ED-4DB2-BD59-A6C34878D82A}">
                        <a16:rowId xmlns:a16="http://schemas.microsoft.com/office/drawing/2014/main" val="1853832164"/>
                      </a:ext>
                    </a:extLst>
                  </a:tr>
                  <a:tr h="551117">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col,C</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174419" r="-392" b="-881395"/>
                          </a:stretch>
                        </a:blipFill>
                      </a:tcPr>
                    </a:tc>
                    <a:extLst>
                      <a:ext uri="{0D108BD9-81ED-4DB2-BD59-A6C34878D82A}">
                        <a16:rowId xmlns:a16="http://schemas.microsoft.com/office/drawing/2014/main" val="1444010348"/>
                      </a:ext>
                    </a:extLst>
                  </a:tr>
                  <a:tr h="518160">
                    <a:tc>
                      <a:txBody>
                        <a:bodyPr/>
                        <a:lstStyle/>
                        <a:p>
                          <a:r>
                            <a:rPr lang="en-US" sz="1400" b="1" i="0" dirty="0">
                              <a:latin typeface="Calibri" panose="020F0502020204030204" pitchFamily="34" charset="0"/>
                              <a:cs typeface="Calibri" panose="020F0502020204030204" pitchFamily="34" charset="0"/>
                            </a:rPr>
                            <a:t>HOLD</a:t>
                          </a:r>
                          <a:endParaRPr lang="en-US" sz="1400" b="0" i="0" dirty="0">
                            <a:latin typeface="Calibri" panose="020F0502020204030204" pitchFamily="34" charset="0"/>
                            <a:cs typeface="Calibri" panose="020F0502020204030204" pitchFamily="34" charset="0"/>
                          </a:endParaRPr>
                        </a:p>
                        <a:p>
                          <a:r>
                            <a:rPr lang="en-US" sz="1400" b="0" i="0" dirty="0">
                              <a:latin typeface="Calibri" panose="020F0502020204030204" pitchFamily="34" charset="0"/>
                              <a:cs typeface="Calibri" panose="020F0502020204030204" pitchFamily="34" charset="0"/>
                            </a:rPr>
                            <a:t>(global)</a:t>
                          </a:r>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row,H</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287805" r="-392" b="-824390"/>
                          </a:stretch>
                        </a:blipFill>
                      </a:tcPr>
                    </a:tc>
                    <a:extLst>
                      <a:ext uri="{0D108BD9-81ED-4DB2-BD59-A6C34878D82A}">
                        <a16:rowId xmlns:a16="http://schemas.microsoft.com/office/drawing/2014/main" val="4107846265"/>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col,H</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548276" r="-392" b="-1065517"/>
                          </a:stretch>
                        </a:blipFill>
                      </a:tcPr>
                    </a:tc>
                    <a:extLst>
                      <a:ext uri="{0D108BD9-81ED-4DB2-BD59-A6C34878D82A}">
                        <a16:rowId xmlns:a16="http://schemas.microsoft.com/office/drawing/2014/main" val="3957415208"/>
                      </a:ext>
                    </a:extLst>
                  </a:tr>
                  <a:tr h="1667129">
                    <a:tc>
                      <a:txBody>
                        <a:bodyPr/>
                        <a:lstStyle/>
                        <a:p>
                          <a:r>
                            <a:rPr lang="en-US" sz="1400" b="1" i="0" dirty="0">
                              <a:latin typeface="Calibri" panose="020F0502020204030204" pitchFamily="34" charset="0"/>
                              <a:cs typeface="Calibri" panose="020F0502020204030204" pitchFamily="34" charset="0"/>
                            </a:rPr>
                            <a:t>SET</a:t>
                          </a:r>
                        </a:p>
                      </a:txBody>
                      <a:tcPr/>
                    </a:tc>
                    <a:tc>
                      <a:txBody>
                        <a:bodyPr/>
                        <a:lstStyle/>
                        <a:p>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row</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142424" r="-392" b="-134091"/>
                          </a:stretch>
                        </a:blipFill>
                      </a:tcPr>
                    </a:tc>
                    <a:extLst>
                      <a:ext uri="{0D108BD9-81ED-4DB2-BD59-A6C34878D82A}">
                        <a16:rowId xmlns:a16="http://schemas.microsoft.com/office/drawing/2014/main" val="2575422899"/>
                      </a:ext>
                    </a:extLst>
                  </a:tr>
                  <a:tr h="567373">
                    <a:tc>
                      <a:txBody>
                        <a:bodyPr/>
                        <a:lstStyle/>
                        <a:p>
                          <a:endParaRPr lang="en-US" sz="1400" i="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711111" r="-392" b="-293333"/>
                          </a:stretch>
                        </a:blipFill>
                      </a:tcPr>
                    </a:tc>
                    <a:extLst>
                      <a:ext uri="{0D108BD9-81ED-4DB2-BD59-A6C34878D82A}">
                        <a16:rowId xmlns:a16="http://schemas.microsoft.com/office/drawing/2014/main" val="4080575098"/>
                      </a:ext>
                    </a:extLst>
                  </a:tr>
                  <a:tr h="370840">
                    <a:tc>
                      <a:txBody>
                        <a:bodyPr/>
                        <a:lstStyle/>
                        <a:p>
                          <a:r>
                            <a:rPr lang="en-US" sz="1400" b="1" i="0" dirty="0">
                              <a:latin typeface="Calibri" panose="020F0502020204030204" pitchFamily="34" charset="0"/>
                              <a:cs typeface="Calibri" panose="020F0502020204030204" pitchFamily="34" charset="0"/>
                            </a:rPr>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Same voltages as SET mode, but switch V</a:t>
                          </a:r>
                          <a:r>
                            <a:rPr lang="en-US" sz="1400" i="0" baseline="-25000" dirty="0">
                              <a:latin typeface="Calibri" panose="020F0502020204030204" pitchFamily="34" charset="0"/>
                              <a:cs typeface="Calibri" panose="020F0502020204030204" pitchFamily="34" charset="0"/>
                            </a:rPr>
                            <a:t>row</a:t>
                          </a:r>
                          <a:r>
                            <a:rPr lang="en-US" sz="1400" i="0" baseline="0" dirty="0">
                              <a:latin typeface="Calibri" panose="020F0502020204030204" pitchFamily="34" charset="0"/>
                              <a:cs typeface="Calibri" panose="020F0502020204030204" pitchFamily="34" charset="0"/>
                            </a:rPr>
                            <a:t> and </a:t>
                          </a: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hMerge="1">
                      <a:txBody>
                        <a:bodyPr/>
                        <a:lstStyle/>
                        <a:p>
                          <a:pPr/>
                          <a:endParaRPr lang="en-US" sz="1400" i="0" dirty="0"/>
                        </a:p>
                      </a:txBody>
                      <a:tcPr/>
                    </a:tc>
                    <a:extLst>
                      <a:ext uri="{0D108BD9-81ED-4DB2-BD59-A6C34878D82A}">
                        <a16:rowId xmlns:a16="http://schemas.microsoft.com/office/drawing/2014/main" val="462741102"/>
                      </a:ext>
                    </a:extLst>
                  </a:tr>
                </a:tbl>
              </a:graphicData>
            </a:graphic>
          </p:graphicFrame>
        </mc:Fallback>
      </mc:AlternateContent>
      <p:sp>
        <p:nvSpPr>
          <p:cNvPr id="55" name="TextBox 54">
            <a:extLst>
              <a:ext uri="{FF2B5EF4-FFF2-40B4-BE49-F238E27FC236}">
                <a16:creationId xmlns:a16="http://schemas.microsoft.com/office/drawing/2014/main" id="{8B47CFDF-492C-6D45-96E5-D74708F132CA}"/>
              </a:ext>
            </a:extLst>
          </p:cNvPr>
          <p:cNvSpPr txBox="1"/>
          <p:nvPr/>
        </p:nvSpPr>
        <p:spPr>
          <a:xfrm>
            <a:off x="6876184" y="6325165"/>
            <a:ext cx="542136" cy="461665"/>
          </a:xfrm>
          <a:prstGeom prst="rect">
            <a:avLst/>
          </a:prstGeom>
          <a:noFill/>
        </p:spPr>
        <p:txBody>
          <a:bodyPr wrap="none" rtlCol="0">
            <a:spAutoFit/>
          </a:bodyPr>
          <a:lstStyle/>
          <a:p>
            <a:r>
              <a:rPr lang="en-US" sz="2400" b="1" dirty="0"/>
              <a:t>(b)</a:t>
            </a:r>
          </a:p>
        </p:txBody>
      </p:sp>
      <p:sp>
        <p:nvSpPr>
          <p:cNvPr id="92" name="TextBox 91">
            <a:extLst>
              <a:ext uri="{FF2B5EF4-FFF2-40B4-BE49-F238E27FC236}">
                <a16:creationId xmlns:a16="http://schemas.microsoft.com/office/drawing/2014/main" id="{AE3E0F2E-5107-5A44-9FDA-178A624B12B5}"/>
              </a:ext>
            </a:extLst>
          </p:cNvPr>
          <p:cNvSpPr txBox="1"/>
          <p:nvPr/>
        </p:nvSpPr>
        <p:spPr>
          <a:xfrm>
            <a:off x="534131" y="6313029"/>
            <a:ext cx="542136" cy="461665"/>
          </a:xfrm>
          <a:prstGeom prst="rect">
            <a:avLst/>
          </a:prstGeom>
          <a:noFill/>
        </p:spPr>
        <p:txBody>
          <a:bodyPr wrap="none" rtlCol="0">
            <a:spAutoFit/>
          </a:bodyPr>
          <a:lstStyle/>
          <a:p>
            <a:r>
              <a:rPr lang="en-US" sz="2400" b="1" dirty="0"/>
              <a:t>(a)</a:t>
            </a:r>
          </a:p>
        </p:txBody>
      </p:sp>
      <p:sp>
        <p:nvSpPr>
          <p:cNvPr id="6" name="Title 5">
            <a:extLst>
              <a:ext uri="{FF2B5EF4-FFF2-40B4-BE49-F238E27FC236}">
                <a16:creationId xmlns:a16="http://schemas.microsoft.com/office/drawing/2014/main" id="{BC1A2B5F-D9DF-2847-B139-2D9114EF30B7}"/>
              </a:ext>
            </a:extLst>
          </p:cNvPr>
          <p:cNvSpPr>
            <a:spLocks noGrp="1"/>
          </p:cNvSpPr>
          <p:nvPr>
            <p:ph type="title"/>
          </p:nvPr>
        </p:nvSpPr>
        <p:spPr>
          <a:xfrm>
            <a:off x="838200" y="169180"/>
            <a:ext cx="10515600" cy="1325563"/>
          </a:xfrm>
        </p:spPr>
        <p:txBody>
          <a:bodyPr/>
          <a:lstStyle/>
          <a:p>
            <a:r>
              <a:rPr lang="en-US" dirty="0"/>
              <a:t>Hybrid Circuit Architecture</a:t>
            </a:r>
          </a:p>
        </p:txBody>
      </p:sp>
      <p:grpSp>
        <p:nvGrpSpPr>
          <p:cNvPr id="126" name="Group 125">
            <a:extLst>
              <a:ext uri="{FF2B5EF4-FFF2-40B4-BE49-F238E27FC236}">
                <a16:creationId xmlns:a16="http://schemas.microsoft.com/office/drawing/2014/main" id="{D464245F-67A1-5244-9F58-FC8B6D0BB09B}"/>
              </a:ext>
            </a:extLst>
          </p:cNvPr>
          <p:cNvGrpSpPr/>
          <p:nvPr/>
        </p:nvGrpSpPr>
        <p:grpSpPr>
          <a:xfrm>
            <a:off x="210110" y="1316538"/>
            <a:ext cx="5885890" cy="4768554"/>
            <a:chOff x="134760" y="1102483"/>
            <a:chExt cx="5885890" cy="4768554"/>
          </a:xfrm>
        </p:grpSpPr>
        <p:sp>
          <p:nvSpPr>
            <p:cNvPr id="127" name="Rectangle 126">
              <a:extLst>
                <a:ext uri="{FF2B5EF4-FFF2-40B4-BE49-F238E27FC236}">
                  <a16:creationId xmlns:a16="http://schemas.microsoft.com/office/drawing/2014/main" id="{D9AC3E55-875D-8644-BE6D-5E98834254C2}"/>
                </a:ext>
              </a:extLst>
            </p:cNvPr>
            <p:cNvSpPr/>
            <p:nvPr/>
          </p:nvSpPr>
          <p:spPr>
            <a:xfrm>
              <a:off x="2615438" y="4401113"/>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8" name="TextBox 127">
              <a:extLst>
                <a:ext uri="{FF2B5EF4-FFF2-40B4-BE49-F238E27FC236}">
                  <a16:creationId xmlns:a16="http://schemas.microsoft.com/office/drawing/2014/main" id="{F473BA90-1732-894C-8ED3-49AD40B365FF}"/>
                </a:ext>
              </a:extLst>
            </p:cNvPr>
            <p:cNvSpPr txBox="1"/>
            <p:nvPr/>
          </p:nvSpPr>
          <p:spPr>
            <a:xfrm>
              <a:off x="5265247" y="4991958"/>
              <a:ext cx="724489" cy="338554"/>
            </a:xfrm>
            <a:prstGeom prst="rect">
              <a:avLst/>
            </a:prstGeom>
            <a:noFill/>
          </p:spPr>
          <p:txBody>
            <a:bodyPr wrap="square" rtlCol="0">
              <a:spAutoFit/>
            </a:bodyPr>
            <a:lstStyle/>
            <a:p>
              <a:r>
                <a:rPr lang="en-US" sz="1600" b="1" dirty="0"/>
                <a:t>out</a:t>
              </a:r>
            </a:p>
          </p:txBody>
        </p:sp>
        <p:sp>
          <p:nvSpPr>
            <p:cNvPr id="129" name="TextBox 128">
              <a:extLst>
                <a:ext uri="{FF2B5EF4-FFF2-40B4-BE49-F238E27FC236}">
                  <a16:creationId xmlns:a16="http://schemas.microsoft.com/office/drawing/2014/main" id="{BC9A2A74-33A8-F44C-ABDC-D2F031A79BD0}"/>
                </a:ext>
              </a:extLst>
            </p:cNvPr>
            <p:cNvSpPr txBox="1"/>
            <p:nvPr/>
          </p:nvSpPr>
          <p:spPr>
            <a:xfrm>
              <a:off x="4781600" y="4695842"/>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pic>
          <p:nvPicPr>
            <p:cNvPr id="130" name="Picture 129">
              <a:extLst>
                <a:ext uri="{FF2B5EF4-FFF2-40B4-BE49-F238E27FC236}">
                  <a16:creationId xmlns:a16="http://schemas.microsoft.com/office/drawing/2014/main" id="{EC6CFD8C-9D27-EE4B-AC7D-2D84EDC17C3A}"/>
                </a:ext>
              </a:extLst>
            </p:cNvPr>
            <p:cNvPicPr>
              <a:picLocks noChangeAspect="1"/>
            </p:cNvPicPr>
            <p:nvPr/>
          </p:nvPicPr>
          <p:blipFill rotWithShape="1">
            <a:blip r:embed="rId4"/>
            <a:srcRect l="1" t="48398" r="81981" b="17498"/>
            <a:stretch/>
          </p:blipFill>
          <p:spPr>
            <a:xfrm>
              <a:off x="3510614" y="3968495"/>
              <a:ext cx="543796" cy="1015150"/>
            </a:xfrm>
            <a:prstGeom prst="rect">
              <a:avLst/>
            </a:prstGeom>
          </p:spPr>
        </p:pic>
        <p:sp>
          <p:nvSpPr>
            <p:cNvPr id="131" name="Rectangle 130">
              <a:extLst>
                <a:ext uri="{FF2B5EF4-FFF2-40B4-BE49-F238E27FC236}">
                  <a16:creationId xmlns:a16="http://schemas.microsoft.com/office/drawing/2014/main" id="{7C10377F-45D2-6F4E-8B84-FEE1D4249A7F}"/>
                </a:ext>
              </a:extLst>
            </p:cNvPr>
            <p:cNvSpPr/>
            <p:nvPr/>
          </p:nvSpPr>
          <p:spPr>
            <a:xfrm>
              <a:off x="3529271" y="4148417"/>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132" name="Picture 131">
              <a:extLst>
                <a:ext uri="{FF2B5EF4-FFF2-40B4-BE49-F238E27FC236}">
                  <a16:creationId xmlns:a16="http://schemas.microsoft.com/office/drawing/2014/main" id="{1801AA39-84F9-5940-91D0-2EE6EC73F3CA}"/>
                </a:ext>
              </a:extLst>
            </p:cNvPr>
            <p:cNvPicPr>
              <a:picLocks noChangeAspect="1"/>
            </p:cNvPicPr>
            <p:nvPr/>
          </p:nvPicPr>
          <p:blipFill>
            <a:blip r:embed="rId5"/>
            <a:stretch>
              <a:fillRect/>
            </a:stretch>
          </p:blipFill>
          <p:spPr>
            <a:xfrm>
              <a:off x="642863" y="1352761"/>
              <a:ext cx="5174728" cy="4152104"/>
            </a:xfrm>
            <a:prstGeom prst="rect">
              <a:avLst/>
            </a:prstGeom>
          </p:spPr>
        </p:pic>
        <p:sp>
          <p:nvSpPr>
            <p:cNvPr id="133" name="TextBox 132">
              <a:extLst>
                <a:ext uri="{FF2B5EF4-FFF2-40B4-BE49-F238E27FC236}">
                  <a16:creationId xmlns:a16="http://schemas.microsoft.com/office/drawing/2014/main" id="{5BA27A79-1527-4F41-8B1B-472AABEFB9FB}"/>
                </a:ext>
              </a:extLst>
            </p:cNvPr>
            <p:cNvSpPr txBox="1"/>
            <p:nvPr/>
          </p:nvSpPr>
          <p:spPr>
            <a:xfrm>
              <a:off x="2899674" y="1133065"/>
              <a:ext cx="900292" cy="338554"/>
            </a:xfrm>
            <a:prstGeom prst="rect">
              <a:avLst/>
            </a:prstGeom>
            <a:noFill/>
          </p:spPr>
          <p:txBody>
            <a:bodyPr wrap="square" rtlCol="0">
              <a:spAutoFit/>
            </a:bodyPr>
            <a:lstStyle/>
            <a:p>
              <a:r>
                <a:rPr lang="en-US" sz="1600" b="1" dirty="0"/>
                <a:t>V</a:t>
              </a:r>
              <a:r>
                <a:rPr lang="en-US" sz="1600" b="1" baseline="-25000" dirty="0"/>
                <a:t>col,1</a:t>
              </a:r>
              <a:endParaRPr lang="en-US" sz="1600" b="1" dirty="0"/>
            </a:p>
          </p:txBody>
        </p:sp>
        <p:sp>
          <p:nvSpPr>
            <p:cNvPr id="134" name="Triangle 133">
              <a:extLst>
                <a:ext uri="{FF2B5EF4-FFF2-40B4-BE49-F238E27FC236}">
                  <a16:creationId xmlns:a16="http://schemas.microsoft.com/office/drawing/2014/main" id="{E96CD23E-2447-3345-8FD9-CCEEA457577E}"/>
                </a:ext>
              </a:extLst>
            </p:cNvPr>
            <p:cNvSpPr/>
            <p:nvPr/>
          </p:nvSpPr>
          <p:spPr>
            <a:xfrm>
              <a:off x="3087652" y="1459072"/>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5" name="TextBox 134">
              <a:extLst>
                <a:ext uri="{FF2B5EF4-FFF2-40B4-BE49-F238E27FC236}">
                  <a16:creationId xmlns:a16="http://schemas.microsoft.com/office/drawing/2014/main" id="{ADCDD699-0963-7346-9F27-C417E7C7B80F}"/>
                </a:ext>
              </a:extLst>
            </p:cNvPr>
            <p:cNvSpPr txBox="1"/>
            <p:nvPr/>
          </p:nvSpPr>
          <p:spPr>
            <a:xfrm>
              <a:off x="5120358" y="1102483"/>
              <a:ext cx="900292" cy="338554"/>
            </a:xfrm>
            <a:prstGeom prst="rect">
              <a:avLst/>
            </a:prstGeom>
            <a:noFill/>
          </p:spPr>
          <p:txBody>
            <a:bodyPr wrap="square" rtlCol="0">
              <a:spAutoFit/>
            </a:bodyPr>
            <a:lstStyle/>
            <a:p>
              <a:r>
                <a:rPr lang="en-US" sz="1600" b="1" dirty="0"/>
                <a:t>V</a:t>
              </a:r>
              <a:r>
                <a:rPr lang="en-US" sz="1600" b="1" baseline="-25000" dirty="0"/>
                <a:t>col,2</a:t>
              </a:r>
              <a:endParaRPr lang="en-US" sz="1600" b="1" dirty="0"/>
            </a:p>
          </p:txBody>
        </p:sp>
        <p:sp>
          <p:nvSpPr>
            <p:cNvPr id="136" name="Triangle 135">
              <a:extLst>
                <a:ext uri="{FF2B5EF4-FFF2-40B4-BE49-F238E27FC236}">
                  <a16:creationId xmlns:a16="http://schemas.microsoft.com/office/drawing/2014/main" id="{41DD250F-31CF-4B4A-8240-C8442664D623}"/>
                </a:ext>
              </a:extLst>
            </p:cNvPr>
            <p:cNvSpPr/>
            <p:nvPr/>
          </p:nvSpPr>
          <p:spPr>
            <a:xfrm>
              <a:off x="5314139" y="142391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7" name="TextBox 136">
              <a:extLst>
                <a:ext uri="{FF2B5EF4-FFF2-40B4-BE49-F238E27FC236}">
                  <a16:creationId xmlns:a16="http://schemas.microsoft.com/office/drawing/2014/main" id="{8019657B-B1C5-EF4F-9249-3C57DEF35736}"/>
                </a:ext>
              </a:extLst>
            </p:cNvPr>
            <p:cNvSpPr txBox="1"/>
            <p:nvPr/>
          </p:nvSpPr>
          <p:spPr>
            <a:xfrm>
              <a:off x="937112" y="1468620"/>
              <a:ext cx="684164" cy="338554"/>
            </a:xfrm>
            <a:prstGeom prst="rect">
              <a:avLst/>
            </a:prstGeom>
            <a:noFill/>
          </p:spPr>
          <p:txBody>
            <a:bodyPr wrap="square" rtlCol="0">
              <a:spAutoFit/>
            </a:bodyPr>
            <a:lstStyle/>
            <a:p>
              <a:r>
                <a:rPr lang="en-US" sz="1600" b="1" dirty="0"/>
                <a:t>src</a:t>
              </a:r>
              <a:r>
                <a:rPr lang="en-US" sz="1600" b="1" baseline="-25000" dirty="0"/>
                <a:t>1,1</a:t>
              </a:r>
              <a:endParaRPr lang="en-US" sz="1600" b="1" dirty="0"/>
            </a:p>
          </p:txBody>
        </p:sp>
        <p:sp>
          <p:nvSpPr>
            <p:cNvPr id="138" name="TextBox 137">
              <a:extLst>
                <a:ext uri="{FF2B5EF4-FFF2-40B4-BE49-F238E27FC236}">
                  <a16:creationId xmlns:a16="http://schemas.microsoft.com/office/drawing/2014/main" id="{7BFE20F1-1651-B447-9185-A42895B3B2BE}"/>
                </a:ext>
              </a:extLst>
            </p:cNvPr>
            <p:cNvSpPr txBox="1"/>
            <p:nvPr/>
          </p:nvSpPr>
          <p:spPr>
            <a:xfrm>
              <a:off x="3152882" y="1507964"/>
              <a:ext cx="684164" cy="338554"/>
            </a:xfrm>
            <a:prstGeom prst="rect">
              <a:avLst/>
            </a:prstGeom>
            <a:noFill/>
          </p:spPr>
          <p:txBody>
            <a:bodyPr wrap="square" rtlCol="0">
              <a:spAutoFit/>
            </a:bodyPr>
            <a:lstStyle/>
            <a:p>
              <a:r>
                <a:rPr lang="en-US" sz="1600" b="1" dirty="0"/>
                <a:t>src</a:t>
              </a:r>
              <a:r>
                <a:rPr lang="en-US" sz="1600" b="1" baseline="-25000" dirty="0"/>
                <a:t>1,2</a:t>
              </a:r>
              <a:endParaRPr lang="en-US" sz="1600" b="1" dirty="0"/>
            </a:p>
          </p:txBody>
        </p:sp>
        <p:sp>
          <p:nvSpPr>
            <p:cNvPr id="139" name="TextBox 138">
              <a:extLst>
                <a:ext uri="{FF2B5EF4-FFF2-40B4-BE49-F238E27FC236}">
                  <a16:creationId xmlns:a16="http://schemas.microsoft.com/office/drawing/2014/main" id="{64F44844-A65C-3C42-828B-FE365C073E44}"/>
                </a:ext>
              </a:extLst>
            </p:cNvPr>
            <p:cNvSpPr txBox="1"/>
            <p:nvPr/>
          </p:nvSpPr>
          <p:spPr>
            <a:xfrm>
              <a:off x="935624" y="3445565"/>
              <a:ext cx="684164" cy="338554"/>
            </a:xfrm>
            <a:prstGeom prst="rect">
              <a:avLst/>
            </a:prstGeom>
            <a:noFill/>
          </p:spPr>
          <p:txBody>
            <a:bodyPr wrap="square" rtlCol="0">
              <a:spAutoFit/>
            </a:bodyPr>
            <a:lstStyle/>
            <a:p>
              <a:r>
                <a:rPr lang="en-US" sz="1600" b="1" dirty="0"/>
                <a:t>src</a:t>
              </a:r>
              <a:r>
                <a:rPr lang="en-US" sz="1600" b="1" baseline="-25000" dirty="0"/>
                <a:t>2,1</a:t>
              </a:r>
              <a:endParaRPr lang="en-US" sz="1600" b="1" dirty="0"/>
            </a:p>
          </p:txBody>
        </p:sp>
        <p:sp>
          <p:nvSpPr>
            <p:cNvPr id="140" name="TextBox 139">
              <a:extLst>
                <a:ext uri="{FF2B5EF4-FFF2-40B4-BE49-F238E27FC236}">
                  <a16:creationId xmlns:a16="http://schemas.microsoft.com/office/drawing/2014/main" id="{BCF980FE-0746-4F4F-9CDD-8BD0FCCFA6D5}"/>
                </a:ext>
              </a:extLst>
            </p:cNvPr>
            <p:cNvSpPr txBox="1"/>
            <p:nvPr/>
          </p:nvSpPr>
          <p:spPr>
            <a:xfrm>
              <a:off x="3161179" y="3459445"/>
              <a:ext cx="684164" cy="338554"/>
            </a:xfrm>
            <a:prstGeom prst="rect">
              <a:avLst/>
            </a:prstGeom>
            <a:noFill/>
          </p:spPr>
          <p:txBody>
            <a:bodyPr wrap="square" rtlCol="0">
              <a:spAutoFit/>
            </a:bodyPr>
            <a:lstStyle/>
            <a:p>
              <a:r>
                <a:rPr lang="en-US" sz="1600" b="1" dirty="0"/>
                <a:t>src</a:t>
              </a:r>
              <a:r>
                <a:rPr lang="en-US" sz="1600" b="1" baseline="-25000" dirty="0"/>
                <a:t>2,2</a:t>
              </a:r>
              <a:endParaRPr lang="en-US" sz="1600" b="1" dirty="0"/>
            </a:p>
          </p:txBody>
        </p:sp>
        <p:sp>
          <p:nvSpPr>
            <p:cNvPr id="141" name="TextBox 140">
              <a:extLst>
                <a:ext uri="{FF2B5EF4-FFF2-40B4-BE49-F238E27FC236}">
                  <a16:creationId xmlns:a16="http://schemas.microsoft.com/office/drawing/2014/main" id="{DC4DFD81-AAC7-CF44-AC55-54FCE8E296A7}"/>
                </a:ext>
              </a:extLst>
            </p:cNvPr>
            <p:cNvSpPr txBox="1"/>
            <p:nvPr/>
          </p:nvSpPr>
          <p:spPr>
            <a:xfrm>
              <a:off x="158839" y="2940213"/>
              <a:ext cx="900292" cy="338554"/>
            </a:xfrm>
            <a:prstGeom prst="rect">
              <a:avLst/>
            </a:prstGeom>
            <a:noFill/>
          </p:spPr>
          <p:txBody>
            <a:bodyPr wrap="square" rtlCol="0">
              <a:spAutoFit/>
            </a:bodyPr>
            <a:lstStyle/>
            <a:p>
              <a:r>
                <a:rPr lang="en-US" sz="1600" b="1" dirty="0"/>
                <a:t>V</a:t>
              </a:r>
              <a:r>
                <a:rPr lang="en-US" sz="1600" b="1" baseline="-25000" dirty="0"/>
                <a:t>row,1</a:t>
              </a:r>
              <a:endParaRPr lang="en-US" sz="1600" b="1" dirty="0"/>
            </a:p>
          </p:txBody>
        </p:sp>
        <p:sp>
          <p:nvSpPr>
            <p:cNvPr id="142" name="TextBox 141">
              <a:extLst>
                <a:ext uri="{FF2B5EF4-FFF2-40B4-BE49-F238E27FC236}">
                  <a16:creationId xmlns:a16="http://schemas.microsoft.com/office/drawing/2014/main" id="{B1AB5415-486A-5843-AE2F-14BA39C081C3}"/>
                </a:ext>
              </a:extLst>
            </p:cNvPr>
            <p:cNvSpPr txBox="1"/>
            <p:nvPr/>
          </p:nvSpPr>
          <p:spPr>
            <a:xfrm>
              <a:off x="134760" y="4910255"/>
              <a:ext cx="900292" cy="338554"/>
            </a:xfrm>
            <a:prstGeom prst="rect">
              <a:avLst/>
            </a:prstGeom>
            <a:noFill/>
          </p:spPr>
          <p:txBody>
            <a:bodyPr wrap="square" rtlCol="0">
              <a:spAutoFit/>
            </a:bodyPr>
            <a:lstStyle/>
            <a:p>
              <a:r>
                <a:rPr lang="en-US" sz="1600" b="1" dirty="0"/>
                <a:t>V</a:t>
              </a:r>
              <a:r>
                <a:rPr lang="en-US" sz="1600" b="1" baseline="-25000" dirty="0"/>
                <a:t>row,2</a:t>
              </a:r>
              <a:endParaRPr lang="en-US" sz="1600" b="1" dirty="0"/>
            </a:p>
          </p:txBody>
        </p:sp>
        <p:sp>
          <p:nvSpPr>
            <p:cNvPr id="143" name="Triangle 142">
              <a:extLst>
                <a:ext uri="{FF2B5EF4-FFF2-40B4-BE49-F238E27FC236}">
                  <a16:creationId xmlns:a16="http://schemas.microsoft.com/office/drawing/2014/main" id="{003A54D6-6596-EB4F-9167-82A4BFA33D3D}"/>
                </a:ext>
              </a:extLst>
            </p:cNvPr>
            <p:cNvSpPr/>
            <p:nvPr/>
          </p:nvSpPr>
          <p:spPr>
            <a:xfrm rot="16200000">
              <a:off x="674534" y="5054996"/>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riangle 143">
              <a:extLst>
                <a:ext uri="{FF2B5EF4-FFF2-40B4-BE49-F238E27FC236}">
                  <a16:creationId xmlns:a16="http://schemas.microsoft.com/office/drawing/2014/main" id="{0CB65BFE-ACFC-3948-B239-9F3A411AA9EE}"/>
                </a:ext>
              </a:extLst>
            </p:cNvPr>
            <p:cNvSpPr/>
            <p:nvPr/>
          </p:nvSpPr>
          <p:spPr>
            <a:xfrm rot="16200000">
              <a:off x="674534" y="307384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5" name="TextBox 144">
              <a:extLst>
                <a:ext uri="{FF2B5EF4-FFF2-40B4-BE49-F238E27FC236}">
                  <a16:creationId xmlns:a16="http://schemas.microsoft.com/office/drawing/2014/main" id="{605556F7-FF66-B748-ADD1-659E2AEFE933}"/>
                </a:ext>
              </a:extLst>
            </p:cNvPr>
            <p:cNvSpPr txBox="1"/>
            <p:nvPr/>
          </p:nvSpPr>
          <p:spPr>
            <a:xfrm>
              <a:off x="2242518" y="1772632"/>
              <a:ext cx="684164" cy="338554"/>
            </a:xfrm>
            <a:prstGeom prst="rect">
              <a:avLst/>
            </a:prstGeom>
            <a:noFill/>
          </p:spPr>
          <p:txBody>
            <a:bodyPr wrap="square" rtlCol="0">
              <a:spAutoFit/>
            </a:bodyPr>
            <a:lstStyle/>
            <a:p>
              <a:r>
                <a:rPr lang="en-US" sz="1600" b="1" dirty="0"/>
                <a:t>drn</a:t>
              </a:r>
              <a:r>
                <a:rPr lang="en-US" sz="1600" b="1" baseline="-25000" dirty="0"/>
                <a:t>1,1</a:t>
              </a:r>
              <a:endParaRPr lang="en-US" sz="1600" b="1" dirty="0"/>
            </a:p>
          </p:txBody>
        </p:sp>
        <p:sp>
          <p:nvSpPr>
            <p:cNvPr id="146" name="TextBox 145">
              <a:extLst>
                <a:ext uri="{FF2B5EF4-FFF2-40B4-BE49-F238E27FC236}">
                  <a16:creationId xmlns:a16="http://schemas.microsoft.com/office/drawing/2014/main" id="{BDC21A64-C161-A44E-9537-A59EF7A3048E}"/>
                </a:ext>
              </a:extLst>
            </p:cNvPr>
            <p:cNvSpPr txBox="1"/>
            <p:nvPr/>
          </p:nvSpPr>
          <p:spPr>
            <a:xfrm>
              <a:off x="4477983" y="1782112"/>
              <a:ext cx="684164" cy="338554"/>
            </a:xfrm>
            <a:prstGeom prst="rect">
              <a:avLst/>
            </a:prstGeom>
            <a:noFill/>
          </p:spPr>
          <p:txBody>
            <a:bodyPr wrap="square" rtlCol="0">
              <a:spAutoFit/>
            </a:bodyPr>
            <a:lstStyle/>
            <a:p>
              <a:r>
                <a:rPr lang="en-US" sz="1600" b="1" dirty="0"/>
                <a:t>drn</a:t>
              </a:r>
              <a:r>
                <a:rPr lang="en-US" sz="1600" b="1" baseline="-25000" dirty="0"/>
                <a:t>1,2</a:t>
              </a:r>
              <a:endParaRPr lang="en-US" sz="1600" b="1" dirty="0"/>
            </a:p>
          </p:txBody>
        </p:sp>
        <p:sp>
          <p:nvSpPr>
            <p:cNvPr id="147" name="TextBox 146">
              <a:extLst>
                <a:ext uri="{FF2B5EF4-FFF2-40B4-BE49-F238E27FC236}">
                  <a16:creationId xmlns:a16="http://schemas.microsoft.com/office/drawing/2014/main" id="{17DF3FAC-38E0-4A4D-A4AF-8691A5AD13B5}"/>
                </a:ext>
              </a:extLst>
            </p:cNvPr>
            <p:cNvSpPr txBox="1"/>
            <p:nvPr/>
          </p:nvSpPr>
          <p:spPr>
            <a:xfrm>
              <a:off x="2232634" y="3753204"/>
              <a:ext cx="684164" cy="338554"/>
            </a:xfrm>
            <a:prstGeom prst="rect">
              <a:avLst/>
            </a:prstGeom>
            <a:noFill/>
          </p:spPr>
          <p:txBody>
            <a:bodyPr wrap="square" rtlCol="0">
              <a:spAutoFit/>
            </a:bodyPr>
            <a:lstStyle/>
            <a:p>
              <a:r>
                <a:rPr lang="en-US" sz="1600" b="1" dirty="0"/>
                <a:t>drn</a:t>
              </a:r>
              <a:r>
                <a:rPr lang="en-US" sz="1600" b="1" baseline="-25000" dirty="0"/>
                <a:t>2,1</a:t>
              </a:r>
              <a:endParaRPr lang="en-US" sz="1600" b="1" dirty="0"/>
            </a:p>
          </p:txBody>
        </p:sp>
        <p:sp>
          <p:nvSpPr>
            <p:cNvPr id="148" name="TextBox 147">
              <a:extLst>
                <a:ext uri="{FF2B5EF4-FFF2-40B4-BE49-F238E27FC236}">
                  <a16:creationId xmlns:a16="http://schemas.microsoft.com/office/drawing/2014/main" id="{42787C15-BCEA-6C4B-B821-CD2E38EE906A}"/>
                </a:ext>
              </a:extLst>
            </p:cNvPr>
            <p:cNvSpPr txBox="1"/>
            <p:nvPr/>
          </p:nvSpPr>
          <p:spPr>
            <a:xfrm>
              <a:off x="4486458" y="3729325"/>
              <a:ext cx="684164" cy="338554"/>
            </a:xfrm>
            <a:prstGeom prst="rect">
              <a:avLst/>
            </a:prstGeom>
            <a:noFill/>
          </p:spPr>
          <p:txBody>
            <a:bodyPr wrap="square" rtlCol="0">
              <a:spAutoFit/>
            </a:bodyPr>
            <a:lstStyle/>
            <a:p>
              <a:r>
                <a:rPr lang="en-US" sz="1600" b="1" dirty="0"/>
                <a:t>drn</a:t>
              </a:r>
              <a:r>
                <a:rPr lang="en-US" sz="1600" b="1" baseline="-25000" dirty="0"/>
                <a:t>2,2</a:t>
              </a:r>
              <a:endParaRPr lang="en-US" sz="1600" b="1" dirty="0"/>
            </a:p>
          </p:txBody>
        </p:sp>
        <p:sp>
          <p:nvSpPr>
            <p:cNvPr id="149" name="Rectangle 148">
              <a:extLst>
                <a:ext uri="{FF2B5EF4-FFF2-40B4-BE49-F238E27FC236}">
                  <a16:creationId xmlns:a16="http://schemas.microsoft.com/office/drawing/2014/main" id="{3244B07A-54A9-644F-A2D7-52DF744813D9}"/>
                </a:ext>
              </a:extLst>
            </p:cNvPr>
            <p:cNvSpPr/>
            <p:nvPr/>
          </p:nvSpPr>
          <p:spPr>
            <a:xfrm>
              <a:off x="3692063"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0" name="Rectangle 149">
              <a:extLst>
                <a:ext uri="{FF2B5EF4-FFF2-40B4-BE49-F238E27FC236}">
                  <a16:creationId xmlns:a16="http://schemas.microsoft.com/office/drawing/2014/main" id="{9DFD6AAA-9FF6-0A44-845B-23B5EB36C325}"/>
                </a:ext>
              </a:extLst>
            </p:cNvPr>
            <p:cNvSpPr/>
            <p:nvPr/>
          </p:nvSpPr>
          <p:spPr>
            <a:xfrm>
              <a:off x="1477137"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1" name="Rectangle 150">
              <a:extLst>
                <a:ext uri="{FF2B5EF4-FFF2-40B4-BE49-F238E27FC236}">
                  <a16:creationId xmlns:a16="http://schemas.microsoft.com/office/drawing/2014/main" id="{CF533492-0910-0443-B9EE-B1B71D7E6528}"/>
                </a:ext>
              </a:extLst>
            </p:cNvPr>
            <p:cNvSpPr/>
            <p:nvPr/>
          </p:nvSpPr>
          <p:spPr>
            <a:xfrm>
              <a:off x="3695386" y="3507426"/>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2" name="Rectangle 151">
              <a:extLst>
                <a:ext uri="{FF2B5EF4-FFF2-40B4-BE49-F238E27FC236}">
                  <a16:creationId xmlns:a16="http://schemas.microsoft.com/office/drawing/2014/main" id="{E18641E6-974F-B840-8812-2C342603674D}"/>
                </a:ext>
              </a:extLst>
            </p:cNvPr>
            <p:cNvSpPr/>
            <p:nvPr/>
          </p:nvSpPr>
          <p:spPr>
            <a:xfrm>
              <a:off x="1483740" y="3517164"/>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3" name="Rectangle 152">
              <a:extLst>
                <a:ext uri="{FF2B5EF4-FFF2-40B4-BE49-F238E27FC236}">
                  <a16:creationId xmlns:a16="http://schemas.microsoft.com/office/drawing/2014/main" id="{BA0E9E0E-BDE5-C440-A18A-ABB52379C49B}"/>
                </a:ext>
              </a:extLst>
            </p:cNvPr>
            <p:cNvSpPr/>
            <p:nvPr/>
          </p:nvSpPr>
          <p:spPr>
            <a:xfrm>
              <a:off x="2456036" y="2761636"/>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54" name="Rectangle 153">
              <a:extLst>
                <a:ext uri="{FF2B5EF4-FFF2-40B4-BE49-F238E27FC236}">
                  <a16:creationId xmlns:a16="http://schemas.microsoft.com/office/drawing/2014/main" id="{1EE5009D-FFD6-4F48-AD54-7ADCEF35E14E}"/>
                </a:ext>
              </a:extLst>
            </p:cNvPr>
            <p:cNvSpPr/>
            <p:nvPr/>
          </p:nvSpPr>
          <p:spPr>
            <a:xfrm>
              <a:off x="1093640" y="5564089"/>
              <a:ext cx="444838" cy="271683"/>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5" name="Rectangle 154">
              <a:extLst>
                <a:ext uri="{FF2B5EF4-FFF2-40B4-BE49-F238E27FC236}">
                  <a16:creationId xmlns:a16="http://schemas.microsoft.com/office/drawing/2014/main" id="{EB7AFBFC-A48D-444B-A96C-E5BAF59448C5}"/>
                </a:ext>
              </a:extLst>
            </p:cNvPr>
            <p:cNvSpPr/>
            <p:nvPr/>
          </p:nvSpPr>
          <p:spPr>
            <a:xfrm>
              <a:off x="4125947" y="556642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56" name="TextBox 155">
              <a:extLst>
                <a:ext uri="{FF2B5EF4-FFF2-40B4-BE49-F238E27FC236}">
                  <a16:creationId xmlns:a16="http://schemas.microsoft.com/office/drawing/2014/main" id="{1C914FC6-0FD2-B647-B92A-2935E9CA9117}"/>
                </a:ext>
              </a:extLst>
            </p:cNvPr>
            <p:cNvSpPr txBox="1"/>
            <p:nvPr/>
          </p:nvSpPr>
          <p:spPr>
            <a:xfrm>
              <a:off x="1527512" y="5532483"/>
              <a:ext cx="2752923" cy="338554"/>
            </a:xfrm>
            <a:prstGeom prst="rect">
              <a:avLst/>
            </a:prstGeom>
            <a:noFill/>
          </p:spPr>
          <p:txBody>
            <a:bodyPr wrap="square" rtlCol="0">
              <a:spAutoFit/>
            </a:bodyPr>
            <a:lstStyle/>
            <a:p>
              <a:r>
                <a:rPr lang="en-US" sz="1600" b="1" dirty="0"/>
                <a:t>Hysteretic 4T NEM Router</a:t>
              </a:r>
            </a:p>
          </p:txBody>
        </p:sp>
        <p:sp>
          <p:nvSpPr>
            <p:cNvPr id="157" name="TextBox 156">
              <a:extLst>
                <a:ext uri="{FF2B5EF4-FFF2-40B4-BE49-F238E27FC236}">
                  <a16:creationId xmlns:a16="http://schemas.microsoft.com/office/drawing/2014/main" id="{7C7A70E5-F7EC-1544-9B0A-94A81359B61C}"/>
                </a:ext>
              </a:extLst>
            </p:cNvPr>
            <p:cNvSpPr txBox="1"/>
            <p:nvPr/>
          </p:nvSpPr>
          <p:spPr>
            <a:xfrm>
              <a:off x="4577938" y="5519153"/>
              <a:ext cx="1345157" cy="338554"/>
            </a:xfrm>
            <a:prstGeom prst="rect">
              <a:avLst/>
            </a:prstGeom>
            <a:noFill/>
          </p:spPr>
          <p:txBody>
            <a:bodyPr wrap="square" rtlCol="0">
              <a:spAutoFit/>
            </a:bodyPr>
            <a:lstStyle/>
            <a:p>
              <a:r>
                <a:rPr lang="en-US" sz="1600" b="1" dirty="0"/>
                <a:t>RRAM Cell</a:t>
              </a:r>
            </a:p>
          </p:txBody>
        </p:sp>
        <p:sp>
          <p:nvSpPr>
            <p:cNvPr id="158" name="TextBox 157">
              <a:extLst>
                <a:ext uri="{FF2B5EF4-FFF2-40B4-BE49-F238E27FC236}">
                  <a16:creationId xmlns:a16="http://schemas.microsoft.com/office/drawing/2014/main" id="{1C379B66-3987-4744-818E-D33D04AC3F95}"/>
                </a:ext>
              </a:extLst>
            </p:cNvPr>
            <p:cNvSpPr txBox="1"/>
            <p:nvPr/>
          </p:nvSpPr>
          <p:spPr>
            <a:xfrm>
              <a:off x="1640725" y="2304251"/>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sp>
          <p:nvSpPr>
            <p:cNvPr id="159" name="Rectangle 158">
              <a:extLst>
                <a:ext uri="{FF2B5EF4-FFF2-40B4-BE49-F238E27FC236}">
                  <a16:creationId xmlns:a16="http://schemas.microsoft.com/office/drawing/2014/main" id="{595AD7E1-3EB1-C945-93F6-736A1C390549}"/>
                </a:ext>
              </a:extLst>
            </p:cNvPr>
            <p:cNvSpPr/>
            <p:nvPr/>
          </p:nvSpPr>
          <p:spPr>
            <a:xfrm>
              <a:off x="1482758" y="277209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0" name="TextBox 159">
              <a:extLst>
                <a:ext uri="{FF2B5EF4-FFF2-40B4-BE49-F238E27FC236}">
                  <a16:creationId xmlns:a16="http://schemas.microsoft.com/office/drawing/2014/main" id="{422D6001-847D-2C4B-98FF-D7707A41788A}"/>
                </a:ext>
              </a:extLst>
            </p:cNvPr>
            <p:cNvSpPr txBox="1"/>
            <p:nvPr/>
          </p:nvSpPr>
          <p:spPr>
            <a:xfrm>
              <a:off x="1228383" y="2546937"/>
              <a:ext cx="255198" cy="369332"/>
            </a:xfrm>
            <a:prstGeom prst="rect">
              <a:avLst/>
            </a:prstGeom>
            <a:noFill/>
          </p:spPr>
          <p:txBody>
            <a:bodyPr wrap="none" rtlCol="0">
              <a:spAutoFit/>
            </a:bodyPr>
            <a:lstStyle/>
            <a:p>
              <a:r>
                <a:rPr lang="en-US" b="1" dirty="0"/>
                <a:t>-</a:t>
              </a:r>
            </a:p>
          </p:txBody>
        </p:sp>
        <p:sp>
          <p:nvSpPr>
            <p:cNvPr id="161" name="TextBox 160">
              <a:extLst>
                <a:ext uri="{FF2B5EF4-FFF2-40B4-BE49-F238E27FC236}">
                  <a16:creationId xmlns:a16="http://schemas.microsoft.com/office/drawing/2014/main" id="{EB4274E7-15D0-4F44-9563-23851E9B5EBA}"/>
                </a:ext>
              </a:extLst>
            </p:cNvPr>
            <p:cNvSpPr txBox="1"/>
            <p:nvPr/>
          </p:nvSpPr>
          <p:spPr>
            <a:xfrm>
              <a:off x="1877990" y="2570881"/>
              <a:ext cx="300082" cy="369332"/>
            </a:xfrm>
            <a:prstGeom prst="rect">
              <a:avLst/>
            </a:prstGeom>
            <a:noFill/>
          </p:spPr>
          <p:txBody>
            <a:bodyPr wrap="none" rtlCol="0">
              <a:spAutoFit/>
            </a:bodyPr>
            <a:lstStyle/>
            <a:p>
              <a:r>
                <a:rPr lang="en-US" b="1" dirty="0"/>
                <a:t>+</a:t>
              </a:r>
            </a:p>
          </p:txBody>
        </p:sp>
        <p:sp>
          <p:nvSpPr>
            <p:cNvPr id="162" name="TextBox 161">
              <a:extLst>
                <a:ext uri="{FF2B5EF4-FFF2-40B4-BE49-F238E27FC236}">
                  <a16:creationId xmlns:a16="http://schemas.microsoft.com/office/drawing/2014/main" id="{63659A10-9213-2446-99EF-441B6D0AC94C}"/>
                </a:ext>
              </a:extLst>
            </p:cNvPr>
            <p:cNvSpPr txBox="1"/>
            <p:nvPr/>
          </p:nvSpPr>
          <p:spPr>
            <a:xfrm>
              <a:off x="2155954" y="2570881"/>
              <a:ext cx="300082" cy="369332"/>
            </a:xfrm>
            <a:prstGeom prst="rect">
              <a:avLst/>
            </a:prstGeom>
            <a:noFill/>
          </p:spPr>
          <p:txBody>
            <a:bodyPr wrap="none" rtlCol="0">
              <a:spAutoFit/>
            </a:bodyPr>
            <a:lstStyle/>
            <a:p>
              <a:r>
                <a:rPr lang="en-US" b="1" dirty="0"/>
                <a:t>+</a:t>
              </a:r>
            </a:p>
          </p:txBody>
        </p:sp>
        <p:sp>
          <p:nvSpPr>
            <p:cNvPr id="163" name="TextBox 162">
              <a:extLst>
                <a:ext uri="{FF2B5EF4-FFF2-40B4-BE49-F238E27FC236}">
                  <a16:creationId xmlns:a16="http://schemas.microsoft.com/office/drawing/2014/main" id="{DD02AE55-459E-A948-B57C-D4F9275DC6BE}"/>
                </a:ext>
              </a:extLst>
            </p:cNvPr>
            <p:cNvSpPr txBox="1"/>
            <p:nvPr/>
          </p:nvSpPr>
          <p:spPr>
            <a:xfrm>
              <a:off x="2899674" y="2558654"/>
              <a:ext cx="255198" cy="369332"/>
            </a:xfrm>
            <a:prstGeom prst="rect">
              <a:avLst/>
            </a:prstGeom>
            <a:noFill/>
          </p:spPr>
          <p:txBody>
            <a:bodyPr wrap="none" rtlCol="0">
              <a:spAutoFit/>
            </a:bodyPr>
            <a:lstStyle/>
            <a:p>
              <a:r>
                <a:rPr lang="en-US" b="1" dirty="0"/>
                <a:t>-</a:t>
              </a:r>
            </a:p>
          </p:txBody>
        </p:sp>
        <p:sp>
          <p:nvSpPr>
            <p:cNvPr id="164" name="Rectangle 163">
              <a:extLst>
                <a:ext uri="{FF2B5EF4-FFF2-40B4-BE49-F238E27FC236}">
                  <a16:creationId xmlns:a16="http://schemas.microsoft.com/office/drawing/2014/main" id="{4222E1B6-B31F-E045-9AEB-686B91DECDB7}"/>
                </a:ext>
              </a:extLst>
            </p:cNvPr>
            <p:cNvSpPr/>
            <p:nvPr/>
          </p:nvSpPr>
          <p:spPr>
            <a:xfrm>
              <a:off x="2449052" y="474219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5" name="Rectangle 164">
              <a:extLst>
                <a:ext uri="{FF2B5EF4-FFF2-40B4-BE49-F238E27FC236}">
                  <a16:creationId xmlns:a16="http://schemas.microsoft.com/office/drawing/2014/main" id="{54FE326D-726B-F341-BA7E-AEE99188CD37}"/>
                </a:ext>
              </a:extLst>
            </p:cNvPr>
            <p:cNvSpPr/>
            <p:nvPr/>
          </p:nvSpPr>
          <p:spPr>
            <a:xfrm>
              <a:off x="1463074" y="475265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6" name="Rectangle 165">
              <a:extLst>
                <a:ext uri="{FF2B5EF4-FFF2-40B4-BE49-F238E27FC236}">
                  <a16:creationId xmlns:a16="http://schemas.microsoft.com/office/drawing/2014/main" id="{6E6B4FFB-4E24-BE47-96C0-646427FCB39B}"/>
                </a:ext>
              </a:extLst>
            </p:cNvPr>
            <p:cNvSpPr/>
            <p:nvPr/>
          </p:nvSpPr>
          <p:spPr>
            <a:xfrm>
              <a:off x="4659474" y="276128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7" name="Rectangle 166">
              <a:extLst>
                <a:ext uri="{FF2B5EF4-FFF2-40B4-BE49-F238E27FC236}">
                  <a16:creationId xmlns:a16="http://schemas.microsoft.com/office/drawing/2014/main" id="{72FBBD7B-0CDC-E345-9594-CF6890D1EA2C}"/>
                </a:ext>
              </a:extLst>
            </p:cNvPr>
            <p:cNvSpPr/>
            <p:nvPr/>
          </p:nvSpPr>
          <p:spPr>
            <a:xfrm>
              <a:off x="3686196" y="2771752"/>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8" name="Rectangle 167">
              <a:extLst>
                <a:ext uri="{FF2B5EF4-FFF2-40B4-BE49-F238E27FC236}">
                  <a16:creationId xmlns:a16="http://schemas.microsoft.com/office/drawing/2014/main" id="{EA9CDBEF-D42D-014A-9CBD-80529A125BE2}"/>
                </a:ext>
              </a:extLst>
            </p:cNvPr>
            <p:cNvSpPr/>
            <p:nvPr/>
          </p:nvSpPr>
          <p:spPr>
            <a:xfrm>
              <a:off x="4658565" y="473137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Rectangle 168">
              <a:extLst>
                <a:ext uri="{FF2B5EF4-FFF2-40B4-BE49-F238E27FC236}">
                  <a16:creationId xmlns:a16="http://schemas.microsoft.com/office/drawing/2014/main" id="{E7135677-D482-7841-A40E-B245A671FAA1}"/>
                </a:ext>
              </a:extLst>
            </p:cNvPr>
            <p:cNvSpPr/>
            <p:nvPr/>
          </p:nvSpPr>
          <p:spPr>
            <a:xfrm>
              <a:off x="3685287" y="474183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Tree>
    <p:extLst>
      <p:ext uri="{BB962C8B-B14F-4D97-AF65-F5344CB8AC3E}">
        <p14:creationId xmlns:p14="http://schemas.microsoft.com/office/powerpoint/2010/main" val="4181644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47869255"/>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i="0" dirty="0"/>
                        <a:t>NEM Relays</a:t>
                      </a:r>
                    </a:p>
                  </a:txBody>
                  <a:tcPr/>
                </a:tc>
                <a:tc hMerge="1">
                  <a:txBody>
                    <a:bodyPr/>
                    <a:lstStyle/>
                    <a:p>
                      <a:endParaRPr lang="en-US" dirty="0"/>
                    </a:p>
                  </a:txBody>
                  <a:tcPr/>
                </a:tc>
                <a:tc gridSpan="2">
                  <a:txBody>
                    <a:bodyPr/>
                    <a:lstStyle/>
                    <a:p>
                      <a:r>
                        <a:rPr lang="en-US" sz="2000" i="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i="0" dirty="0"/>
                        <a:t>Good properties</a:t>
                      </a:r>
                    </a:p>
                  </a:txBody>
                  <a:tcPr/>
                </a:tc>
                <a:tc>
                  <a:txBody>
                    <a:bodyPr/>
                    <a:lstStyle/>
                    <a:p>
                      <a:r>
                        <a:rPr lang="en-US" sz="1600" b="1" i="0" dirty="0"/>
                        <a:t>Bad properties</a:t>
                      </a:r>
                    </a:p>
                  </a:txBody>
                  <a:tcPr/>
                </a:tc>
                <a:tc>
                  <a:txBody>
                    <a:bodyPr/>
                    <a:lstStyle/>
                    <a:p>
                      <a:r>
                        <a:rPr lang="en-US" sz="1600" b="1" i="0" dirty="0"/>
                        <a:t>Good properties</a:t>
                      </a:r>
                    </a:p>
                  </a:txBody>
                  <a:tcPr/>
                </a:tc>
                <a:tc>
                  <a:txBody>
                    <a:bodyPr/>
                    <a:lstStyle/>
                    <a:p>
                      <a:r>
                        <a:rPr lang="en-US" sz="1600" b="1" i="0" dirty="0"/>
                        <a:t>Bad properties</a:t>
                      </a:r>
                    </a:p>
                  </a:txBody>
                  <a:tcPr/>
                </a:tc>
                <a:extLst>
                  <a:ext uri="{0D108BD9-81ED-4DB2-BD59-A6C34878D82A}">
                    <a16:rowId xmlns:a16="http://schemas.microsoft.com/office/drawing/2014/main" val="4189865584"/>
                  </a:ext>
                </a:extLst>
              </a:tr>
              <a:tr h="272020">
                <a:tc>
                  <a:txBody>
                    <a:bodyPr/>
                    <a:lstStyle/>
                    <a:p>
                      <a:r>
                        <a:rPr lang="en-US" sz="1600" i="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Storage is volatile</a:t>
                      </a:r>
                    </a:p>
                  </a:txBody>
                  <a:tcPr/>
                </a:tc>
                <a:tc>
                  <a:txBody>
                    <a:bodyPr/>
                    <a:lstStyle/>
                    <a:p>
                      <a:r>
                        <a:rPr lang="en-US" sz="1600" i="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i="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i="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Much slower switching than transistors</a:t>
                      </a:r>
                    </a:p>
                  </a:txBody>
                  <a:tcPr/>
                </a:tc>
                <a:tc>
                  <a:txBody>
                    <a:bodyPr/>
                    <a:lstStyle/>
                    <a:p>
                      <a:r>
                        <a:rPr lang="en-US" sz="1600" i="0" dirty="0"/>
                        <a:t>Resistance-based storage allows analog design</a:t>
                      </a:r>
                    </a:p>
                  </a:txBody>
                  <a:tcPr/>
                </a:tc>
                <a:tc>
                  <a:txBody>
                    <a:bodyPr/>
                    <a:lstStyle/>
                    <a:p>
                      <a:endParaRPr lang="en-US" sz="1600" i="0" dirty="0"/>
                    </a:p>
                  </a:txBody>
                  <a:tcPr/>
                </a:tc>
                <a:extLst>
                  <a:ext uri="{0D108BD9-81ED-4DB2-BD59-A6C34878D82A}">
                    <a16:rowId xmlns:a16="http://schemas.microsoft.com/office/drawing/2014/main" val="3469153081"/>
                  </a:ext>
                </a:extLst>
              </a:tr>
              <a:tr h="272020">
                <a:tc>
                  <a:txBody>
                    <a:bodyPr/>
                    <a:lstStyle/>
                    <a:p>
                      <a:r>
                        <a:rPr lang="en-US" sz="1600" i="0" dirty="0"/>
                        <a:t>3D integration</a:t>
                      </a:r>
                    </a:p>
                  </a:txBody>
                  <a:tcPr/>
                </a:tc>
                <a:tc>
                  <a:txBody>
                    <a:bodyPr/>
                    <a:lstStyle/>
                    <a:p>
                      <a:r>
                        <a:rPr lang="en-US" sz="1600" i="0" dirty="0"/>
                        <a:t>Higher V</a:t>
                      </a:r>
                      <a:r>
                        <a:rPr lang="en-US" sz="1600" i="0" baseline="-25000" dirty="0"/>
                        <a:t>g</a:t>
                      </a:r>
                      <a:r>
                        <a:rPr lang="en-US" sz="1600" i="0" dirty="0"/>
                        <a:t> req. than CMOS</a:t>
                      </a:r>
                    </a:p>
                  </a:txBody>
                  <a:tcPr/>
                </a:tc>
                <a:tc>
                  <a:txBody>
                    <a:bodyPr/>
                    <a:lstStyle/>
                    <a:p>
                      <a:r>
                        <a:rPr lang="en-US" sz="1600" i="0" dirty="0"/>
                        <a:t>3D integration</a:t>
                      </a:r>
                    </a:p>
                  </a:txBody>
                  <a:tcPr/>
                </a:tc>
                <a:tc>
                  <a:txBody>
                    <a:bodyPr/>
                    <a:lstStyle/>
                    <a:p>
                      <a:endParaRPr lang="en-US" sz="1600" i="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i="0" dirty="0"/>
                    </a:p>
                  </a:txBody>
                  <a:tcPr/>
                </a:tc>
                <a:tc>
                  <a:txBody>
                    <a:bodyPr/>
                    <a:lstStyle/>
                    <a:p>
                      <a:endParaRPr lang="en-US" sz="1600" i="0" dirty="0"/>
                    </a:p>
                  </a:txBody>
                  <a:tcPr/>
                </a:tc>
                <a:tc>
                  <a:txBody>
                    <a:bodyPr/>
                    <a:lstStyle/>
                    <a:p>
                      <a:endParaRPr lang="en-US" sz="1600" i="0" dirty="0"/>
                    </a:p>
                  </a:txBody>
                  <a:tcPr/>
                </a:tc>
                <a:extLst>
                  <a:ext uri="{0D108BD9-81ED-4DB2-BD59-A6C34878D82A}">
                    <a16:rowId xmlns:a16="http://schemas.microsoft.com/office/drawing/2014/main" val="251601058"/>
                  </a:ext>
                </a:extLst>
              </a:tr>
            </a:tbl>
          </a:graphicData>
        </a:graphic>
      </p:graphicFrame>
      <p:graphicFrame>
        <p:nvGraphicFramePr>
          <p:cNvPr id="6" name="Table 5">
            <a:extLst>
              <a:ext uri="{FF2B5EF4-FFF2-40B4-BE49-F238E27FC236}">
                <a16:creationId xmlns:a16="http://schemas.microsoft.com/office/drawing/2014/main" id="{8C17546F-9FB0-C74E-B772-E18D566E3F1A}"/>
              </a:ext>
            </a:extLst>
          </p:cNvPr>
          <p:cNvGraphicFramePr>
            <a:graphicFrameLocks noGrp="1"/>
          </p:cNvGraphicFramePr>
          <p:nvPr>
            <p:extLst>
              <p:ext uri="{D42A27DB-BD31-4B8C-83A1-F6EECF244321}">
                <p14:modId xmlns:p14="http://schemas.microsoft.com/office/powerpoint/2010/main" val="1387694984"/>
              </p:ext>
            </p:extLst>
          </p:nvPr>
        </p:nvGraphicFramePr>
        <p:xfrm>
          <a:off x="838200" y="3868531"/>
          <a:ext cx="10515600" cy="289560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3519871324"/>
                    </a:ext>
                  </a:extLst>
                </a:gridCol>
                <a:gridCol w="5257800">
                  <a:extLst>
                    <a:ext uri="{9D8B030D-6E8A-4147-A177-3AD203B41FA5}">
                      <a16:colId xmlns:a16="http://schemas.microsoft.com/office/drawing/2014/main" val="2879070846"/>
                    </a:ext>
                  </a:extLst>
                </a:gridCol>
              </a:tblGrid>
              <a:tr h="282404">
                <a:tc>
                  <a:txBody>
                    <a:bodyPr/>
                    <a:lstStyle/>
                    <a:p>
                      <a:r>
                        <a:rPr lang="en-US" sz="2000" dirty="0"/>
                        <a:t>Bad Material Property</a:t>
                      </a:r>
                    </a:p>
                  </a:txBody>
                  <a:tcPr/>
                </a:tc>
                <a:tc>
                  <a:txBody>
                    <a:bodyPr/>
                    <a:lstStyle/>
                    <a:p>
                      <a:r>
                        <a:rPr lang="en-US" sz="2000" dirty="0"/>
                        <a:t>Good Material/App Property that Cancels It</a:t>
                      </a:r>
                    </a:p>
                  </a:txBody>
                  <a:tcPr/>
                </a:tc>
                <a:extLst>
                  <a:ext uri="{0D108BD9-81ED-4DB2-BD59-A6C34878D82A}">
                    <a16:rowId xmlns:a16="http://schemas.microsoft.com/office/drawing/2014/main" val="1944635223"/>
                  </a:ext>
                </a:extLst>
              </a:tr>
              <a:tr h="412745">
                <a:tc>
                  <a:txBody>
                    <a:bodyPr/>
                    <a:lstStyle/>
                    <a:p>
                      <a:r>
                        <a:rPr lang="en-US" sz="1600" dirty="0"/>
                        <a:t>NEM relays: much slower switching than transistors</a:t>
                      </a:r>
                    </a:p>
                  </a:txBody>
                  <a:tcPr/>
                </a:tc>
                <a:tc>
                  <a:txBody>
                    <a:bodyPr/>
                    <a:lstStyle/>
                    <a:p>
                      <a:r>
                        <a:rPr lang="en-US" sz="1600" dirty="0"/>
                        <a:t>Used for </a:t>
                      </a:r>
                      <a:r>
                        <a:rPr lang="en-US" sz="1600" b="1" dirty="0"/>
                        <a:t>routing only</a:t>
                      </a:r>
                      <a:r>
                        <a:rPr lang="en-US" sz="1600" dirty="0"/>
                        <a:t>: only switches once on startup, hysteresis enables dual function as memory and router</a:t>
                      </a:r>
                    </a:p>
                  </a:txBody>
                  <a:tcPr/>
                </a:tc>
                <a:extLst>
                  <a:ext uri="{0D108BD9-81ED-4DB2-BD59-A6C34878D82A}">
                    <a16:rowId xmlns:a16="http://schemas.microsoft.com/office/drawing/2014/main" val="3706824115"/>
                  </a:ext>
                </a:extLst>
              </a:tr>
              <a:tr h="264301">
                <a:tc>
                  <a:txBody>
                    <a:bodyPr/>
                    <a:lstStyle/>
                    <a:p>
                      <a:r>
                        <a:rPr lang="en-US" sz="1600" dirty="0"/>
                        <a:t>NEM relays: larger than transistors</a:t>
                      </a:r>
                    </a:p>
                  </a:txBody>
                  <a:tcPr/>
                </a:tc>
                <a:tc>
                  <a:txBody>
                    <a:bodyPr/>
                    <a:lstStyle/>
                    <a:p>
                      <a:r>
                        <a:rPr lang="en-US" sz="1600" dirty="0"/>
                        <a:t>Used for routing only and integrated in 3D</a:t>
                      </a:r>
                    </a:p>
                  </a:txBody>
                  <a:tcPr/>
                </a:tc>
                <a:extLst>
                  <a:ext uri="{0D108BD9-81ED-4DB2-BD59-A6C34878D82A}">
                    <a16:rowId xmlns:a16="http://schemas.microsoft.com/office/drawing/2014/main" val="2165834262"/>
                  </a:ext>
                </a:extLst>
              </a:tr>
              <a:tr h="2643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NEM relays: storage using hysteresis is volatile</a:t>
                      </a:r>
                    </a:p>
                  </a:txBody>
                  <a:tcPr/>
                </a:tc>
                <a:tc>
                  <a:txBody>
                    <a:bodyPr/>
                    <a:lstStyle/>
                    <a:p>
                      <a:r>
                        <a:rPr lang="en-US" sz="1600" dirty="0"/>
                        <a:t>RRAM is nonvolatile: integration enables nonvolatility</a:t>
                      </a:r>
                    </a:p>
                  </a:txBody>
                  <a:tcPr/>
                </a:tc>
                <a:extLst>
                  <a:ext uri="{0D108BD9-81ED-4DB2-BD59-A6C34878D82A}">
                    <a16:rowId xmlns:a16="http://schemas.microsoft.com/office/drawing/2014/main" val="798814979"/>
                  </a:ext>
                </a:extLst>
              </a:tr>
              <a:tr h="238957">
                <a:tc>
                  <a:txBody>
                    <a:bodyPr/>
                    <a:lstStyle/>
                    <a:p>
                      <a:r>
                        <a:rPr lang="en-US" sz="1600" dirty="0"/>
                        <a:t>NEM relays: higher V</a:t>
                      </a:r>
                      <a:r>
                        <a:rPr lang="en-US" sz="1600" baseline="-25000" dirty="0"/>
                        <a:t>g</a:t>
                      </a:r>
                      <a:r>
                        <a:rPr lang="en-US" sz="1600" dirty="0"/>
                        <a:t> required than CMOS</a:t>
                      </a:r>
                    </a:p>
                  </a:txBody>
                  <a:tcPr/>
                </a:tc>
                <a:tc>
                  <a:txBody>
                    <a:bodyPr/>
                    <a:lstStyle/>
                    <a:p>
                      <a:r>
                        <a:rPr lang="en-US" sz="1600" dirty="0"/>
                        <a:t>RRAM variable resistance allows analog control of V</a:t>
                      </a:r>
                      <a:r>
                        <a:rPr lang="en-US" sz="1600" baseline="-25000" dirty="0"/>
                        <a:t>g</a:t>
                      </a:r>
                      <a:endParaRPr lang="en-US" sz="1600" dirty="0"/>
                    </a:p>
                  </a:txBody>
                  <a:tcPr/>
                </a:tc>
                <a:extLst>
                  <a:ext uri="{0D108BD9-81ED-4DB2-BD59-A6C34878D82A}">
                    <a16:rowId xmlns:a16="http://schemas.microsoft.com/office/drawing/2014/main" val="269627218"/>
                  </a:ext>
                </a:extLst>
              </a:tr>
              <a:tr h="238957">
                <a:tc>
                  <a:txBody>
                    <a:bodyPr/>
                    <a:lstStyle/>
                    <a:p>
                      <a:r>
                        <a:rPr lang="en-US" sz="1600" dirty="0"/>
                        <a:t>RRAM: larger write energy</a:t>
                      </a:r>
                    </a:p>
                  </a:txBody>
                  <a:tcPr/>
                </a:tc>
                <a:tc>
                  <a:txBody>
                    <a:bodyPr/>
                    <a:lstStyle/>
                    <a:p>
                      <a:r>
                        <a:rPr lang="en-US" sz="1600" dirty="0"/>
                        <a:t>RRAM is used as ROM</a:t>
                      </a:r>
                    </a:p>
                  </a:txBody>
                  <a:tcPr/>
                </a:tc>
                <a:extLst>
                  <a:ext uri="{0D108BD9-81ED-4DB2-BD59-A6C34878D82A}">
                    <a16:rowId xmlns:a16="http://schemas.microsoft.com/office/drawing/2014/main" val="967738544"/>
                  </a:ext>
                </a:extLst>
              </a:tr>
              <a:tr h="238957">
                <a:tc>
                  <a:txBody>
                    <a:bodyPr/>
                    <a:lstStyle/>
                    <a:p>
                      <a:r>
                        <a:rPr lang="en-US" sz="1600" dirty="0"/>
                        <a:t>RRAM: sense amp to decode takes up area</a:t>
                      </a:r>
                    </a:p>
                  </a:txBody>
                  <a:tcPr/>
                </a:tc>
                <a:tc>
                  <a:txBody>
                    <a:bodyPr/>
                    <a:lstStyle/>
                    <a:p>
                      <a:r>
                        <a:rPr lang="en-US" sz="1600" dirty="0"/>
                        <a:t>NEM relays have infinite subthreshold slope, so single relay can act as decoder</a:t>
                      </a:r>
                    </a:p>
                  </a:txBody>
                  <a:tcPr/>
                </a:tc>
                <a:extLst>
                  <a:ext uri="{0D108BD9-81ED-4DB2-BD59-A6C34878D82A}">
                    <a16:rowId xmlns:a16="http://schemas.microsoft.com/office/drawing/2014/main" val="4140502229"/>
                  </a:ext>
                </a:extLst>
              </a:tr>
            </a:tbl>
          </a:graphicData>
        </a:graphic>
      </p:graphicFrame>
      <p:sp>
        <p:nvSpPr>
          <p:cNvPr id="3" name="TextBox 2">
            <a:extLst>
              <a:ext uri="{FF2B5EF4-FFF2-40B4-BE49-F238E27FC236}">
                <a16:creationId xmlns:a16="http://schemas.microsoft.com/office/drawing/2014/main" id="{4821E7D0-7D88-884E-80BD-3414EBE492F4}"/>
              </a:ext>
            </a:extLst>
          </p:cNvPr>
          <p:cNvSpPr txBox="1"/>
          <p:nvPr/>
        </p:nvSpPr>
        <p:spPr>
          <a:xfrm>
            <a:off x="2172929" y="2038339"/>
            <a:ext cx="7846141" cy="3416320"/>
          </a:xfrm>
          <a:prstGeom prst="rect">
            <a:avLst/>
          </a:prstGeom>
          <a:solidFill>
            <a:schemeClr val="bg1"/>
          </a:solidFill>
        </p:spPr>
        <p:txBody>
          <a:bodyPr wrap="square" rtlCol="0">
            <a:spAutoFit/>
          </a:bodyPr>
          <a:lstStyle/>
          <a:p>
            <a:pPr algn="ctr"/>
            <a:r>
              <a:rPr lang="en-US" sz="5400" b="1" dirty="0">
                <a:solidFill>
                  <a:srgbClr val="FF0000"/>
                </a:solidFill>
              </a:rPr>
              <a:t>RESULT: Architecture is entirely free of transistors, so can be implemented 100% in BEOL i.e. 3D</a:t>
            </a:r>
          </a:p>
        </p:txBody>
      </p:sp>
    </p:spTree>
    <p:extLst>
      <p:ext uri="{BB962C8B-B14F-4D97-AF65-F5344CB8AC3E}">
        <p14:creationId xmlns:p14="http://schemas.microsoft.com/office/powerpoint/2010/main" val="63452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4"/>
                                        </p:tgtEl>
                                        <p:attrNameLst>
                                          <p:attrName>style.opacity</p:attrName>
                                        </p:attrNameLst>
                                      </p:cBhvr>
                                      <p:to>
                                        <p:strVal val="0.25"/>
                                      </p:to>
                                    </p:set>
                                    <p:animEffect filter="image" prLst="opacity: 0.25">
                                      <p:cBhvr rctx="IE">
                                        <p:cTn id="7" dur="indefinite"/>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6984D-DDD1-8444-8A65-3A106B5EF723}"/>
              </a:ext>
            </a:extLst>
          </p:cNvPr>
          <p:cNvSpPr>
            <a:spLocks noGrp="1"/>
          </p:cNvSpPr>
          <p:nvPr>
            <p:ph type="title"/>
          </p:nvPr>
        </p:nvSpPr>
        <p:spPr/>
        <p:txBody>
          <a:bodyPr/>
          <a:lstStyle/>
          <a:p>
            <a:r>
              <a:rPr lang="en-US" dirty="0"/>
              <a:t>Preliminary SPICE Simulations</a:t>
            </a:r>
          </a:p>
        </p:txBody>
      </p:sp>
      <p:sp>
        <p:nvSpPr>
          <p:cNvPr id="3" name="Content Placeholder 2">
            <a:extLst>
              <a:ext uri="{FF2B5EF4-FFF2-40B4-BE49-F238E27FC236}">
                <a16:creationId xmlns:a16="http://schemas.microsoft.com/office/drawing/2014/main" id="{D537AB5D-5098-2749-9701-7E80CB5C3ADA}"/>
              </a:ext>
            </a:extLst>
          </p:cNvPr>
          <p:cNvSpPr>
            <a:spLocks noGrp="1"/>
          </p:cNvSpPr>
          <p:nvPr>
            <p:ph idx="1"/>
          </p:nvPr>
        </p:nvSpPr>
        <p:spPr/>
        <p:txBody>
          <a:bodyPr/>
          <a:lstStyle/>
          <a:p>
            <a:r>
              <a:rPr lang="en-US" dirty="0"/>
              <a:t>Using simplest RRAM+NEM relay HSPICE models</a:t>
            </a:r>
          </a:p>
          <a:p>
            <a:pPr lvl="1"/>
            <a:r>
              <a:rPr lang="en-US" dirty="0"/>
              <a:t>Lumped models written in Verilog-A</a:t>
            </a:r>
          </a:p>
          <a:p>
            <a:pPr lvl="1"/>
            <a:r>
              <a:rPr lang="en-US" dirty="0"/>
              <a:t>Abrupt switching behavior (pretty unrealistic)</a:t>
            </a:r>
          </a:p>
          <a:p>
            <a:pPr lvl="1"/>
            <a:r>
              <a:rPr lang="en-US" dirty="0"/>
              <a:t>Not accounting for device variability, nonlinear effects, etc.</a:t>
            </a:r>
          </a:p>
          <a:p>
            <a:r>
              <a:rPr lang="en-US" dirty="0"/>
              <a:t>Tested all possible valid state transitions with time trace</a:t>
            </a:r>
          </a:p>
          <a:p>
            <a:r>
              <a:rPr lang="en-US" dirty="0"/>
              <a:t>Tested with small crossbar array (3x3)</a:t>
            </a:r>
          </a:p>
          <a:p>
            <a:r>
              <a:rPr lang="en-US" b="1" dirty="0"/>
              <a:t>Future work: use more accurate models</a:t>
            </a:r>
          </a:p>
        </p:txBody>
      </p:sp>
    </p:spTree>
    <p:extLst>
      <p:ext uri="{BB962C8B-B14F-4D97-AF65-F5344CB8AC3E}">
        <p14:creationId xmlns:p14="http://schemas.microsoft.com/office/powerpoint/2010/main" val="72738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CB16A-1D84-E14E-BB0B-92F36C401053}"/>
              </a:ext>
            </a:extLst>
          </p:cNvPr>
          <p:cNvSpPr>
            <a:spLocks noGrp="1"/>
          </p:cNvSpPr>
          <p:nvPr>
            <p:ph type="title"/>
          </p:nvPr>
        </p:nvSpPr>
        <p:spPr/>
        <p:txBody>
          <a:bodyPr/>
          <a:lstStyle/>
          <a:p>
            <a:r>
              <a:rPr lang="en-US" dirty="0"/>
              <a:t>Valid state transitions</a:t>
            </a:r>
          </a:p>
        </p:txBody>
      </p:sp>
      <p:pic>
        <p:nvPicPr>
          <p:cNvPr id="5" name="Content Placeholder 4">
            <a:extLst>
              <a:ext uri="{FF2B5EF4-FFF2-40B4-BE49-F238E27FC236}">
                <a16:creationId xmlns:a16="http://schemas.microsoft.com/office/drawing/2014/main" id="{A7B9BD15-69C6-F14C-9764-032BFFFC6A83}"/>
              </a:ext>
            </a:extLst>
          </p:cNvPr>
          <p:cNvPicPr>
            <a:picLocks noGrp="1" noChangeAspect="1"/>
          </p:cNvPicPr>
          <p:nvPr>
            <p:ph idx="1"/>
          </p:nvPr>
        </p:nvPicPr>
        <p:blipFill rotWithShape="1">
          <a:blip r:embed="rId3"/>
          <a:srcRect l="5808" t="69537" r="23183" b="2736"/>
          <a:stretch/>
        </p:blipFill>
        <p:spPr>
          <a:xfrm>
            <a:off x="5849124" y="2451899"/>
            <a:ext cx="6143201" cy="3104279"/>
          </a:xfrm>
        </p:spPr>
      </p:pic>
      <p:grpSp>
        <p:nvGrpSpPr>
          <p:cNvPr id="6" name="Group 5">
            <a:extLst>
              <a:ext uri="{FF2B5EF4-FFF2-40B4-BE49-F238E27FC236}">
                <a16:creationId xmlns:a16="http://schemas.microsoft.com/office/drawing/2014/main" id="{1CD280B2-D885-2547-AB23-63AC17D3D4DF}"/>
              </a:ext>
            </a:extLst>
          </p:cNvPr>
          <p:cNvGrpSpPr/>
          <p:nvPr/>
        </p:nvGrpSpPr>
        <p:grpSpPr>
          <a:xfrm>
            <a:off x="95748" y="1619761"/>
            <a:ext cx="5885890" cy="4768554"/>
            <a:chOff x="134760" y="1102483"/>
            <a:chExt cx="5885890" cy="4768554"/>
          </a:xfrm>
        </p:grpSpPr>
        <p:sp>
          <p:nvSpPr>
            <p:cNvPr id="7" name="Rectangle 6">
              <a:extLst>
                <a:ext uri="{FF2B5EF4-FFF2-40B4-BE49-F238E27FC236}">
                  <a16:creationId xmlns:a16="http://schemas.microsoft.com/office/drawing/2014/main" id="{80537B54-5C4F-824A-9BD8-C0ECB64E50BF}"/>
                </a:ext>
              </a:extLst>
            </p:cNvPr>
            <p:cNvSpPr/>
            <p:nvPr/>
          </p:nvSpPr>
          <p:spPr>
            <a:xfrm>
              <a:off x="2615438" y="4401113"/>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TextBox 7">
              <a:extLst>
                <a:ext uri="{FF2B5EF4-FFF2-40B4-BE49-F238E27FC236}">
                  <a16:creationId xmlns:a16="http://schemas.microsoft.com/office/drawing/2014/main" id="{7AAFF17A-B0FE-6E4D-96AC-14EA3047F308}"/>
                </a:ext>
              </a:extLst>
            </p:cNvPr>
            <p:cNvSpPr txBox="1"/>
            <p:nvPr/>
          </p:nvSpPr>
          <p:spPr>
            <a:xfrm>
              <a:off x="5265247" y="4991958"/>
              <a:ext cx="724489" cy="338554"/>
            </a:xfrm>
            <a:prstGeom prst="rect">
              <a:avLst/>
            </a:prstGeom>
            <a:noFill/>
          </p:spPr>
          <p:txBody>
            <a:bodyPr wrap="square" rtlCol="0">
              <a:spAutoFit/>
            </a:bodyPr>
            <a:lstStyle/>
            <a:p>
              <a:r>
                <a:rPr lang="en-US" sz="1600" b="1" dirty="0"/>
                <a:t>out</a:t>
              </a:r>
            </a:p>
          </p:txBody>
        </p:sp>
        <p:sp>
          <p:nvSpPr>
            <p:cNvPr id="9" name="TextBox 8">
              <a:extLst>
                <a:ext uri="{FF2B5EF4-FFF2-40B4-BE49-F238E27FC236}">
                  <a16:creationId xmlns:a16="http://schemas.microsoft.com/office/drawing/2014/main" id="{A5B67EF3-32C0-274E-9E44-B919A9B69ECA}"/>
                </a:ext>
              </a:extLst>
            </p:cNvPr>
            <p:cNvSpPr txBox="1"/>
            <p:nvPr/>
          </p:nvSpPr>
          <p:spPr>
            <a:xfrm>
              <a:off x="4781600" y="4695842"/>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pic>
          <p:nvPicPr>
            <p:cNvPr id="10" name="Picture 9">
              <a:extLst>
                <a:ext uri="{FF2B5EF4-FFF2-40B4-BE49-F238E27FC236}">
                  <a16:creationId xmlns:a16="http://schemas.microsoft.com/office/drawing/2014/main" id="{33491853-E5DB-5D45-84CB-D1EAAA4EEC5F}"/>
                </a:ext>
              </a:extLst>
            </p:cNvPr>
            <p:cNvPicPr>
              <a:picLocks noChangeAspect="1"/>
            </p:cNvPicPr>
            <p:nvPr/>
          </p:nvPicPr>
          <p:blipFill rotWithShape="1">
            <a:blip r:embed="rId4"/>
            <a:srcRect l="1" t="48398" r="81981" b="17498"/>
            <a:stretch/>
          </p:blipFill>
          <p:spPr>
            <a:xfrm>
              <a:off x="3510614" y="3968495"/>
              <a:ext cx="543796" cy="1015150"/>
            </a:xfrm>
            <a:prstGeom prst="rect">
              <a:avLst/>
            </a:prstGeom>
          </p:spPr>
        </p:pic>
        <p:sp>
          <p:nvSpPr>
            <p:cNvPr id="11" name="Rectangle 10">
              <a:extLst>
                <a:ext uri="{FF2B5EF4-FFF2-40B4-BE49-F238E27FC236}">
                  <a16:creationId xmlns:a16="http://schemas.microsoft.com/office/drawing/2014/main" id="{CFA42C81-5391-7B48-8EA4-F0585F0A5778}"/>
                </a:ext>
              </a:extLst>
            </p:cNvPr>
            <p:cNvSpPr/>
            <p:nvPr/>
          </p:nvSpPr>
          <p:spPr>
            <a:xfrm>
              <a:off x="3529271" y="4148417"/>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12" name="Picture 11">
              <a:extLst>
                <a:ext uri="{FF2B5EF4-FFF2-40B4-BE49-F238E27FC236}">
                  <a16:creationId xmlns:a16="http://schemas.microsoft.com/office/drawing/2014/main" id="{4AF5DE04-245E-894F-AAA1-67AAA632BABC}"/>
                </a:ext>
              </a:extLst>
            </p:cNvPr>
            <p:cNvPicPr>
              <a:picLocks noChangeAspect="1"/>
            </p:cNvPicPr>
            <p:nvPr/>
          </p:nvPicPr>
          <p:blipFill>
            <a:blip r:embed="rId5"/>
            <a:stretch>
              <a:fillRect/>
            </a:stretch>
          </p:blipFill>
          <p:spPr>
            <a:xfrm>
              <a:off x="661017" y="1422450"/>
              <a:ext cx="5207000" cy="4073400"/>
            </a:xfrm>
            <a:prstGeom prst="rect">
              <a:avLst/>
            </a:prstGeom>
          </p:spPr>
        </p:pic>
        <p:sp>
          <p:nvSpPr>
            <p:cNvPr id="13" name="TextBox 12">
              <a:extLst>
                <a:ext uri="{FF2B5EF4-FFF2-40B4-BE49-F238E27FC236}">
                  <a16:creationId xmlns:a16="http://schemas.microsoft.com/office/drawing/2014/main" id="{1D07B0AA-2648-0D4D-AF12-612DB17FDC88}"/>
                </a:ext>
              </a:extLst>
            </p:cNvPr>
            <p:cNvSpPr txBox="1"/>
            <p:nvPr/>
          </p:nvSpPr>
          <p:spPr>
            <a:xfrm>
              <a:off x="2899674" y="1133065"/>
              <a:ext cx="900292" cy="338554"/>
            </a:xfrm>
            <a:prstGeom prst="rect">
              <a:avLst/>
            </a:prstGeom>
            <a:noFill/>
          </p:spPr>
          <p:txBody>
            <a:bodyPr wrap="square" rtlCol="0">
              <a:spAutoFit/>
            </a:bodyPr>
            <a:lstStyle/>
            <a:p>
              <a:r>
                <a:rPr lang="en-US" sz="1600" b="1" dirty="0"/>
                <a:t>V</a:t>
              </a:r>
              <a:r>
                <a:rPr lang="en-US" sz="1600" b="1" baseline="-25000" dirty="0"/>
                <a:t>col,1</a:t>
              </a:r>
              <a:endParaRPr lang="en-US" sz="1600" b="1" dirty="0"/>
            </a:p>
          </p:txBody>
        </p:sp>
        <p:sp>
          <p:nvSpPr>
            <p:cNvPr id="14" name="Triangle 13">
              <a:extLst>
                <a:ext uri="{FF2B5EF4-FFF2-40B4-BE49-F238E27FC236}">
                  <a16:creationId xmlns:a16="http://schemas.microsoft.com/office/drawing/2014/main" id="{D51335E0-508F-3D4E-BD25-96E5B4DCCFB5}"/>
                </a:ext>
              </a:extLst>
            </p:cNvPr>
            <p:cNvSpPr/>
            <p:nvPr/>
          </p:nvSpPr>
          <p:spPr>
            <a:xfrm>
              <a:off x="3087652" y="1459072"/>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TextBox 14">
              <a:extLst>
                <a:ext uri="{FF2B5EF4-FFF2-40B4-BE49-F238E27FC236}">
                  <a16:creationId xmlns:a16="http://schemas.microsoft.com/office/drawing/2014/main" id="{2D161C60-D98A-C244-9ED9-A8038E84146D}"/>
                </a:ext>
              </a:extLst>
            </p:cNvPr>
            <p:cNvSpPr txBox="1"/>
            <p:nvPr/>
          </p:nvSpPr>
          <p:spPr>
            <a:xfrm>
              <a:off x="5120358" y="1102483"/>
              <a:ext cx="900292" cy="338554"/>
            </a:xfrm>
            <a:prstGeom prst="rect">
              <a:avLst/>
            </a:prstGeom>
            <a:noFill/>
          </p:spPr>
          <p:txBody>
            <a:bodyPr wrap="square" rtlCol="0">
              <a:spAutoFit/>
            </a:bodyPr>
            <a:lstStyle/>
            <a:p>
              <a:r>
                <a:rPr lang="en-US" sz="1600" b="1" dirty="0"/>
                <a:t>V</a:t>
              </a:r>
              <a:r>
                <a:rPr lang="en-US" sz="1600" b="1" baseline="-25000" dirty="0"/>
                <a:t>col,2</a:t>
              </a:r>
              <a:endParaRPr lang="en-US" sz="1600" b="1" dirty="0"/>
            </a:p>
          </p:txBody>
        </p:sp>
        <p:sp>
          <p:nvSpPr>
            <p:cNvPr id="16" name="Triangle 15">
              <a:extLst>
                <a:ext uri="{FF2B5EF4-FFF2-40B4-BE49-F238E27FC236}">
                  <a16:creationId xmlns:a16="http://schemas.microsoft.com/office/drawing/2014/main" id="{232717EC-D013-6642-B798-9B08909C9558}"/>
                </a:ext>
              </a:extLst>
            </p:cNvPr>
            <p:cNvSpPr/>
            <p:nvPr/>
          </p:nvSpPr>
          <p:spPr>
            <a:xfrm>
              <a:off x="5314139" y="142391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 name="TextBox 16">
              <a:extLst>
                <a:ext uri="{FF2B5EF4-FFF2-40B4-BE49-F238E27FC236}">
                  <a16:creationId xmlns:a16="http://schemas.microsoft.com/office/drawing/2014/main" id="{E71CC31B-B35C-444C-821D-05E808B712DC}"/>
                </a:ext>
              </a:extLst>
            </p:cNvPr>
            <p:cNvSpPr txBox="1"/>
            <p:nvPr/>
          </p:nvSpPr>
          <p:spPr>
            <a:xfrm>
              <a:off x="937112" y="1468620"/>
              <a:ext cx="684164" cy="338554"/>
            </a:xfrm>
            <a:prstGeom prst="rect">
              <a:avLst/>
            </a:prstGeom>
            <a:noFill/>
          </p:spPr>
          <p:txBody>
            <a:bodyPr wrap="square" rtlCol="0">
              <a:spAutoFit/>
            </a:bodyPr>
            <a:lstStyle/>
            <a:p>
              <a:r>
                <a:rPr lang="en-US" sz="1600" b="1" dirty="0"/>
                <a:t>src</a:t>
              </a:r>
              <a:r>
                <a:rPr lang="en-US" sz="1600" b="1" baseline="-25000" dirty="0"/>
                <a:t>1,1</a:t>
              </a:r>
              <a:endParaRPr lang="en-US" sz="1600" b="1" dirty="0"/>
            </a:p>
          </p:txBody>
        </p:sp>
        <p:sp>
          <p:nvSpPr>
            <p:cNvPr id="18" name="TextBox 17">
              <a:extLst>
                <a:ext uri="{FF2B5EF4-FFF2-40B4-BE49-F238E27FC236}">
                  <a16:creationId xmlns:a16="http://schemas.microsoft.com/office/drawing/2014/main" id="{18A21A82-C3CC-A34A-9B92-5E90DC8A2C45}"/>
                </a:ext>
              </a:extLst>
            </p:cNvPr>
            <p:cNvSpPr txBox="1"/>
            <p:nvPr/>
          </p:nvSpPr>
          <p:spPr>
            <a:xfrm>
              <a:off x="3152882" y="1507964"/>
              <a:ext cx="684164" cy="338554"/>
            </a:xfrm>
            <a:prstGeom prst="rect">
              <a:avLst/>
            </a:prstGeom>
            <a:noFill/>
          </p:spPr>
          <p:txBody>
            <a:bodyPr wrap="square" rtlCol="0">
              <a:spAutoFit/>
            </a:bodyPr>
            <a:lstStyle/>
            <a:p>
              <a:r>
                <a:rPr lang="en-US" sz="1600" b="1" dirty="0"/>
                <a:t>src</a:t>
              </a:r>
              <a:r>
                <a:rPr lang="en-US" sz="1600" b="1" baseline="-25000" dirty="0"/>
                <a:t>1,2</a:t>
              </a:r>
              <a:endParaRPr lang="en-US" sz="1600" b="1" dirty="0"/>
            </a:p>
          </p:txBody>
        </p:sp>
        <p:sp>
          <p:nvSpPr>
            <p:cNvPr id="19" name="TextBox 18">
              <a:extLst>
                <a:ext uri="{FF2B5EF4-FFF2-40B4-BE49-F238E27FC236}">
                  <a16:creationId xmlns:a16="http://schemas.microsoft.com/office/drawing/2014/main" id="{7CB39D16-8262-D74A-A89D-28CB9E6AB2BF}"/>
                </a:ext>
              </a:extLst>
            </p:cNvPr>
            <p:cNvSpPr txBox="1"/>
            <p:nvPr/>
          </p:nvSpPr>
          <p:spPr>
            <a:xfrm>
              <a:off x="935624" y="3445565"/>
              <a:ext cx="684164" cy="338554"/>
            </a:xfrm>
            <a:prstGeom prst="rect">
              <a:avLst/>
            </a:prstGeom>
            <a:noFill/>
          </p:spPr>
          <p:txBody>
            <a:bodyPr wrap="square" rtlCol="0">
              <a:spAutoFit/>
            </a:bodyPr>
            <a:lstStyle/>
            <a:p>
              <a:r>
                <a:rPr lang="en-US" sz="1600" b="1" dirty="0"/>
                <a:t>src</a:t>
              </a:r>
              <a:r>
                <a:rPr lang="en-US" sz="1600" b="1" baseline="-25000" dirty="0"/>
                <a:t>2,1</a:t>
              </a:r>
              <a:endParaRPr lang="en-US" sz="1600" b="1" dirty="0"/>
            </a:p>
          </p:txBody>
        </p:sp>
        <p:sp>
          <p:nvSpPr>
            <p:cNvPr id="20" name="TextBox 19">
              <a:extLst>
                <a:ext uri="{FF2B5EF4-FFF2-40B4-BE49-F238E27FC236}">
                  <a16:creationId xmlns:a16="http://schemas.microsoft.com/office/drawing/2014/main" id="{B9159EBA-A86E-8F42-9EC1-7315BE31FF8B}"/>
                </a:ext>
              </a:extLst>
            </p:cNvPr>
            <p:cNvSpPr txBox="1"/>
            <p:nvPr/>
          </p:nvSpPr>
          <p:spPr>
            <a:xfrm>
              <a:off x="3161179" y="3459445"/>
              <a:ext cx="684164" cy="338554"/>
            </a:xfrm>
            <a:prstGeom prst="rect">
              <a:avLst/>
            </a:prstGeom>
            <a:noFill/>
          </p:spPr>
          <p:txBody>
            <a:bodyPr wrap="square" rtlCol="0">
              <a:spAutoFit/>
            </a:bodyPr>
            <a:lstStyle/>
            <a:p>
              <a:r>
                <a:rPr lang="en-US" sz="1600" b="1" dirty="0"/>
                <a:t>src</a:t>
              </a:r>
              <a:r>
                <a:rPr lang="en-US" sz="1600" b="1" baseline="-25000" dirty="0"/>
                <a:t>2,2</a:t>
              </a:r>
              <a:endParaRPr lang="en-US" sz="1600" b="1" dirty="0"/>
            </a:p>
          </p:txBody>
        </p:sp>
        <p:sp>
          <p:nvSpPr>
            <p:cNvPr id="21" name="TextBox 20">
              <a:extLst>
                <a:ext uri="{FF2B5EF4-FFF2-40B4-BE49-F238E27FC236}">
                  <a16:creationId xmlns:a16="http://schemas.microsoft.com/office/drawing/2014/main" id="{2844CD5D-3D3D-814E-8132-70DCAD417469}"/>
                </a:ext>
              </a:extLst>
            </p:cNvPr>
            <p:cNvSpPr txBox="1"/>
            <p:nvPr/>
          </p:nvSpPr>
          <p:spPr>
            <a:xfrm>
              <a:off x="158839" y="2940213"/>
              <a:ext cx="900292" cy="338554"/>
            </a:xfrm>
            <a:prstGeom prst="rect">
              <a:avLst/>
            </a:prstGeom>
            <a:noFill/>
          </p:spPr>
          <p:txBody>
            <a:bodyPr wrap="square" rtlCol="0">
              <a:spAutoFit/>
            </a:bodyPr>
            <a:lstStyle/>
            <a:p>
              <a:r>
                <a:rPr lang="en-US" sz="1600" b="1" dirty="0"/>
                <a:t>V</a:t>
              </a:r>
              <a:r>
                <a:rPr lang="en-US" sz="1600" b="1" baseline="-25000" dirty="0"/>
                <a:t>row,1</a:t>
              </a:r>
              <a:endParaRPr lang="en-US" sz="1600" b="1" dirty="0"/>
            </a:p>
          </p:txBody>
        </p:sp>
        <p:sp>
          <p:nvSpPr>
            <p:cNvPr id="22" name="TextBox 21">
              <a:extLst>
                <a:ext uri="{FF2B5EF4-FFF2-40B4-BE49-F238E27FC236}">
                  <a16:creationId xmlns:a16="http://schemas.microsoft.com/office/drawing/2014/main" id="{C493F91E-829C-314F-BEED-CFD9E721DAB8}"/>
                </a:ext>
              </a:extLst>
            </p:cNvPr>
            <p:cNvSpPr txBox="1"/>
            <p:nvPr/>
          </p:nvSpPr>
          <p:spPr>
            <a:xfrm>
              <a:off x="134760" y="4910255"/>
              <a:ext cx="900292" cy="338554"/>
            </a:xfrm>
            <a:prstGeom prst="rect">
              <a:avLst/>
            </a:prstGeom>
            <a:noFill/>
          </p:spPr>
          <p:txBody>
            <a:bodyPr wrap="square" rtlCol="0">
              <a:spAutoFit/>
            </a:bodyPr>
            <a:lstStyle/>
            <a:p>
              <a:r>
                <a:rPr lang="en-US" sz="1600" b="1" dirty="0"/>
                <a:t>V</a:t>
              </a:r>
              <a:r>
                <a:rPr lang="en-US" sz="1600" b="1" baseline="-25000" dirty="0"/>
                <a:t>row,2</a:t>
              </a:r>
              <a:endParaRPr lang="en-US" sz="1600" b="1" dirty="0"/>
            </a:p>
          </p:txBody>
        </p:sp>
        <p:sp>
          <p:nvSpPr>
            <p:cNvPr id="23" name="Triangle 22">
              <a:extLst>
                <a:ext uri="{FF2B5EF4-FFF2-40B4-BE49-F238E27FC236}">
                  <a16:creationId xmlns:a16="http://schemas.microsoft.com/office/drawing/2014/main" id="{4CD24079-AAF7-BE4D-9C7E-284B6A06FC53}"/>
                </a:ext>
              </a:extLst>
            </p:cNvPr>
            <p:cNvSpPr/>
            <p:nvPr/>
          </p:nvSpPr>
          <p:spPr>
            <a:xfrm rot="16200000">
              <a:off x="674534" y="5054996"/>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 name="Triangle 23">
              <a:extLst>
                <a:ext uri="{FF2B5EF4-FFF2-40B4-BE49-F238E27FC236}">
                  <a16:creationId xmlns:a16="http://schemas.microsoft.com/office/drawing/2014/main" id="{7201FE40-889D-9744-9CDF-932453421081}"/>
                </a:ext>
              </a:extLst>
            </p:cNvPr>
            <p:cNvSpPr/>
            <p:nvPr/>
          </p:nvSpPr>
          <p:spPr>
            <a:xfrm rot="16200000">
              <a:off x="674534" y="307384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a:extLst>
                <a:ext uri="{FF2B5EF4-FFF2-40B4-BE49-F238E27FC236}">
                  <a16:creationId xmlns:a16="http://schemas.microsoft.com/office/drawing/2014/main" id="{8667D0D0-A98C-9E4F-AF76-E4E96631C334}"/>
                </a:ext>
              </a:extLst>
            </p:cNvPr>
            <p:cNvSpPr txBox="1"/>
            <p:nvPr/>
          </p:nvSpPr>
          <p:spPr>
            <a:xfrm>
              <a:off x="2242518" y="1772632"/>
              <a:ext cx="684164" cy="338554"/>
            </a:xfrm>
            <a:prstGeom prst="rect">
              <a:avLst/>
            </a:prstGeom>
            <a:noFill/>
          </p:spPr>
          <p:txBody>
            <a:bodyPr wrap="square" rtlCol="0">
              <a:spAutoFit/>
            </a:bodyPr>
            <a:lstStyle/>
            <a:p>
              <a:r>
                <a:rPr lang="en-US" sz="1600" b="1" dirty="0"/>
                <a:t>drn</a:t>
              </a:r>
              <a:r>
                <a:rPr lang="en-US" sz="1600" b="1" baseline="-25000" dirty="0"/>
                <a:t>1,1</a:t>
              </a:r>
              <a:endParaRPr lang="en-US" sz="1600" b="1" dirty="0"/>
            </a:p>
          </p:txBody>
        </p:sp>
        <p:sp>
          <p:nvSpPr>
            <p:cNvPr id="26" name="TextBox 25">
              <a:extLst>
                <a:ext uri="{FF2B5EF4-FFF2-40B4-BE49-F238E27FC236}">
                  <a16:creationId xmlns:a16="http://schemas.microsoft.com/office/drawing/2014/main" id="{96FAF580-AB04-2D4D-852D-9A8174DA1C5E}"/>
                </a:ext>
              </a:extLst>
            </p:cNvPr>
            <p:cNvSpPr txBox="1"/>
            <p:nvPr/>
          </p:nvSpPr>
          <p:spPr>
            <a:xfrm>
              <a:off x="4477983" y="1782112"/>
              <a:ext cx="684164" cy="338554"/>
            </a:xfrm>
            <a:prstGeom prst="rect">
              <a:avLst/>
            </a:prstGeom>
            <a:noFill/>
          </p:spPr>
          <p:txBody>
            <a:bodyPr wrap="square" rtlCol="0">
              <a:spAutoFit/>
            </a:bodyPr>
            <a:lstStyle/>
            <a:p>
              <a:r>
                <a:rPr lang="en-US" sz="1600" b="1" dirty="0"/>
                <a:t>drn</a:t>
              </a:r>
              <a:r>
                <a:rPr lang="en-US" sz="1600" b="1" baseline="-25000" dirty="0"/>
                <a:t>1,2</a:t>
              </a:r>
              <a:endParaRPr lang="en-US" sz="1600" b="1" dirty="0"/>
            </a:p>
          </p:txBody>
        </p:sp>
        <p:sp>
          <p:nvSpPr>
            <p:cNvPr id="27" name="TextBox 26">
              <a:extLst>
                <a:ext uri="{FF2B5EF4-FFF2-40B4-BE49-F238E27FC236}">
                  <a16:creationId xmlns:a16="http://schemas.microsoft.com/office/drawing/2014/main" id="{CF4A3994-4DB8-B84D-B2B7-24EC75F9EAF4}"/>
                </a:ext>
              </a:extLst>
            </p:cNvPr>
            <p:cNvSpPr txBox="1"/>
            <p:nvPr/>
          </p:nvSpPr>
          <p:spPr>
            <a:xfrm>
              <a:off x="2232634" y="3753204"/>
              <a:ext cx="684164" cy="338554"/>
            </a:xfrm>
            <a:prstGeom prst="rect">
              <a:avLst/>
            </a:prstGeom>
            <a:noFill/>
          </p:spPr>
          <p:txBody>
            <a:bodyPr wrap="square" rtlCol="0">
              <a:spAutoFit/>
            </a:bodyPr>
            <a:lstStyle/>
            <a:p>
              <a:r>
                <a:rPr lang="en-US" sz="1600" b="1" dirty="0"/>
                <a:t>drn</a:t>
              </a:r>
              <a:r>
                <a:rPr lang="en-US" sz="1600" b="1" baseline="-25000" dirty="0"/>
                <a:t>2,1</a:t>
              </a:r>
              <a:endParaRPr lang="en-US" sz="1600" b="1" dirty="0"/>
            </a:p>
          </p:txBody>
        </p:sp>
        <p:sp>
          <p:nvSpPr>
            <p:cNvPr id="28" name="TextBox 27">
              <a:extLst>
                <a:ext uri="{FF2B5EF4-FFF2-40B4-BE49-F238E27FC236}">
                  <a16:creationId xmlns:a16="http://schemas.microsoft.com/office/drawing/2014/main" id="{97CC441F-75EF-D741-9496-9DD51157CF63}"/>
                </a:ext>
              </a:extLst>
            </p:cNvPr>
            <p:cNvSpPr txBox="1"/>
            <p:nvPr/>
          </p:nvSpPr>
          <p:spPr>
            <a:xfrm>
              <a:off x="4486458" y="3729325"/>
              <a:ext cx="684164" cy="338554"/>
            </a:xfrm>
            <a:prstGeom prst="rect">
              <a:avLst/>
            </a:prstGeom>
            <a:noFill/>
          </p:spPr>
          <p:txBody>
            <a:bodyPr wrap="square" rtlCol="0">
              <a:spAutoFit/>
            </a:bodyPr>
            <a:lstStyle/>
            <a:p>
              <a:r>
                <a:rPr lang="en-US" sz="1600" b="1" dirty="0"/>
                <a:t>drn</a:t>
              </a:r>
              <a:r>
                <a:rPr lang="en-US" sz="1600" b="1" baseline="-25000" dirty="0"/>
                <a:t>2,2</a:t>
              </a:r>
              <a:endParaRPr lang="en-US" sz="1600" b="1" dirty="0"/>
            </a:p>
          </p:txBody>
        </p:sp>
        <p:sp>
          <p:nvSpPr>
            <p:cNvPr id="29" name="Rectangle 28">
              <a:extLst>
                <a:ext uri="{FF2B5EF4-FFF2-40B4-BE49-F238E27FC236}">
                  <a16:creationId xmlns:a16="http://schemas.microsoft.com/office/drawing/2014/main" id="{82215426-E697-CD4F-A245-AFE15AE972CE}"/>
                </a:ext>
              </a:extLst>
            </p:cNvPr>
            <p:cNvSpPr/>
            <p:nvPr/>
          </p:nvSpPr>
          <p:spPr>
            <a:xfrm>
              <a:off x="3692063"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 name="Rectangle 29">
              <a:extLst>
                <a:ext uri="{FF2B5EF4-FFF2-40B4-BE49-F238E27FC236}">
                  <a16:creationId xmlns:a16="http://schemas.microsoft.com/office/drawing/2014/main" id="{C391B01E-DDC5-E14D-975A-D706D503C15B}"/>
                </a:ext>
              </a:extLst>
            </p:cNvPr>
            <p:cNvSpPr/>
            <p:nvPr/>
          </p:nvSpPr>
          <p:spPr>
            <a:xfrm>
              <a:off x="1477137"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Rectangle 30">
              <a:extLst>
                <a:ext uri="{FF2B5EF4-FFF2-40B4-BE49-F238E27FC236}">
                  <a16:creationId xmlns:a16="http://schemas.microsoft.com/office/drawing/2014/main" id="{C8CFCD9C-2F19-2143-8819-F983BE611630}"/>
                </a:ext>
              </a:extLst>
            </p:cNvPr>
            <p:cNvSpPr/>
            <p:nvPr/>
          </p:nvSpPr>
          <p:spPr>
            <a:xfrm>
              <a:off x="3695386" y="3507426"/>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2" name="Rectangle 31">
              <a:extLst>
                <a:ext uri="{FF2B5EF4-FFF2-40B4-BE49-F238E27FC236}">
                  <a16:creationId xmlns:a16="http://schemas.microsoft.com/office/drawing/2014/main" id="{717AA5ED-E7BA-F841-AA48-7D8BD7D48ABB}"/>
                </a:ext>
              </a:extLst>
            </p:cNvPr>
            <p:cNvSpPr/>
            <p:nvPr/>
          </p:nvSpPr>
          <p:spPr>
            <a:xfrm>
              <a:off x="1483740" y="3517164"/>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Rectangle 32">
              <a:extLst>
                <a:ext uri="{FF2B5EF4-FFF2-40B4-BE49-F238E27FC236}">
                  <a16:creationId xmlns:a16="http://schemas.microsoft.com/office/drawing/2014/main" id="{AD157B7B-0F10-A642-A4E0-A3D54AF050B5}"/>
                </a:ext>
              </a:extLst>
            </p:cNvPr>
            <p:cNvSpPr/>
            <p:nvPr/>
          </p:nvSpPr>
          <p:spPr>
            <a:xfrm>
              <a:off x="2456036" y="2761636"/>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4" name="Rectangle 33">
              <a:extLst>
                <a:ext uri="{FF2B5EF4-FFF2-40B4-BE49-F238E27FC236}">
                  <a16:creationId xmlns:a16="http://schemas.microsoft.com/office/drawing/2014/main" id="{108D0B64-D8A0-9541-8B33-1CA25F66C0C1}"/>
                </a:ext>
              </a:extLst>
            </p:cNvPr>
            <p:cNvSpPr/>
            <p:nvPr/>
          </p:nvSpPr>
          <p:spPr>
            <a:xfrm>
              <a:off x="1093640" y="5564089"/>
              <a:ext cx="444838" cy="271683"/>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5" name="Rectangle 34">
              <a:extLst>
                <a:ext uri="{FF2B5EF4-FFF2-40B4-BE49-F238E27FC236}">
                  <a16:creationId xmlns:a16="http://schemas.microsoft.com/office/drawing/2014/main" id="{210F20D6-E7A0-8E43-8A1F-32E411CD4FF2}"/>
                </a:ext>
              </a:extLst>
            </p:cNvPr>
            <p:cNvSpPr/>
            <p:nvPr/>
          </p:nvSpPr>
          <p:spPr>
            <a:xfrm>
              <a:off x="4125947" y="556642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6" name="TextBox 35">
              <a:extLst>
                <a:ext uri="{FF2B5EF4-FFF2-40B4-BE49-F238E27FC236}">
                  <a16:creationId xmlns:a16="http://schemas.microsoft.com/office/drawing/2014/main" id="{4A318D00-FCF3-644B-AC89-1C7A10FD71A3}"/>
                </a:ext>
              </a:extLst>
            </p:cNvPr>
            <p:cNvSpPr txBox="1"/>
            <p:nvPr/>
          </p:nvSpPr>
          <p:spPr>
            <a:xfrm>
              <a:off x="1527512" y="5532483"/>
              <a:ext cx="2752923" cy="338554"/>
            </a:xfrm>
            <a:prstGeom prst="rect">
              <a:avLst/>
            </a:prstGeom>
            <a:noFill/>
          </p:spPr>
          <p:txBody>
            <a:bodyPr wrap="square" rtlCol="0">
              <a:spAutoFit/>
            </a:bodyPr>
            <a:lstStyle/>
            <a:p>
              <a:r>
                <a:rPr lang="en-US" sz="1600" b="1" dirty="0"/>
                <a:t>Hysteretic 4T NEM Router</a:t>
              </a:r>
            </a:p>
          </p:txBody>
        </p:sp>
        <p:sp>
          <p:nvSpPr>
            <p:cNvPr id="37" name="TextBox 36">
              <a:extLst>
                <a:ext uri="{FF2B5EF4-FFF2-40B4-BE49-F238E27FC236}">
                  <a16:creationId xmlns:a16="http://schemas.microsoft.com/office/drawing/2014/main" id="{9CA85367-C7E8-5B49-9816-AE8B9DDEC45C}"/>
                </a:ext>
              </a:extLst>
            </p:cNvPr>
            <p:cNvSpPr txBox="1"/>
            <p:nvPr/>
          </p:nvSpPr>
          <p:spPr>
            <a:xfrm>
              <a:off x="4577938" y="5519153"/>
              <a:ext cx="1345157" cy="338554"/>
            </a:xfrm>
            <a:prstGeom prst="rect">
              <a:avLst/>
            </a:prstGeom>
            <a:noFill/>
          </p:spPr>
          <p:txBody>
            <a:bodyPr wrap="square" rtlCol="0">
              <a:spAutoFit/>
            </a:bodyPr>
            <a:lstStyle/>
            <a:p>
              <a:r>
                <a:rPr lang="en-US" sz="1600" b="1" dirty="0"/>
                <a:t>RRAM Cell</a:t>
              </a:r>
            </a:p>
          </p:txBody>
        </p:sp>
        <p:sp>
          <p:nvSpPr>
            <p:cNvPr id="38" name="TextBox 37">
              <a:extLst>
                <a:ext uri="{FF2B5EF4-FFF2-40B4-BE49-F238E27FC236}">
                  <a16:creationId xmlns:a16="http://schemas.microsoft.com/office/drawing/2014/main" id="{F5B3EC80-5876-7B41-8167-70B51AD8D25B}"/>
                </a:ext>
              </a:extLst>
            </p:cNvPr>
            <p:cNvSpPr txBox="1"/>
            <p:nvPr/>
          </p:nvSpPr>
          <p:spPr>
            <a:xfrm>
              <a:off x="1640725" y="2304251"/>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sp>
          <p:nvSpPr>
            <p:cNvPr id="39" name="Rectangle 38">
              <a:extLst>
                <a:ext uri="{FF2B5EF4-FFF2-40B4-BE49-F238E27FC236}">
                  <a16:creationId xmlns:a16="http://schemas.microsoft.com/office/drawing/2014/main" id="{7F967EEE-0FB6-D449-A0B0-D356FFD2EA54}"/>
                </a:ext>
              </a:extLst>
            </p:cNvPr>
            <p:cNvSpPr/>
            <p:nvPr/>
          </p:nvSpPr>
          <p:spPr>
            <a:xfrm>
              <a:off x="1482758" y="277209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0" name="TextBox 39">
              <a:extLst>
                <a:ext uri="{FF2B5EF4-FFF2-40B4-BE49-F238E27FC236}">
                  <a16:creationId xmlns:a16="http://schemas.microsoft.com/office/drawing/2014/main" id="{7DA1DF78-D72E-FC40-BAE4-6D88C49E2B9A}"/>
                </a:ext>
              </a:extLst>
            </p:cNvPr>
            <p:cNvSpPr txBox="1"/>
            <p:nvPr/>
          </p:nvSpPr>
          <p:spPr>
            <a:xfrm>
              <a:off x="1228383" y="2546937"/>
              <a:ext cx="255198" cy="369332"/>
            </a:xfrm>
            <a:prstGeom prst="rect">
              <a:avLst/>
            </a:prstGeom>
            <a:noFill/>
          </p:spPr>
          <p:txBody>
            <a:bodyPr wrap="none" rtlCol="0">
              <a:spAutoFit/>
            </a:bodyPr>
            <a:lstStyle/>
            <a:p>
              <a:r>
                <a:rPr lang="en-US" b="1" dirty="0"/>
                <a:t>-</a:t>
              </a:r>
            </a:p>
          </p:txBody>
        </p:sp>
        <p:sp>
          <p:nvSpPr>
            <p:cNvPr id="41" name="TextBox 40">
              <a:extLst>
                <a:ext uri="{FF2B5EF4-FFF2-40B4-BE49-F238E27FC236}">
                  <a16:creationId xmlns:a16="http://schemas.microsoft.com/office/drawing/2014/main" id="{12F9C4F0-3961-EB4C-9764-D0580FAC1EBF}"/>
                </a:ext>
              </a:extLst>
            </p:cNvPr>
            <p:cNvSpPr txBox="1"/>
            <p:nvPr/>
          </p:nvSpPr>
          <p:spPr>
            <a:xfrm>
              <a:off x="1877990" y="2570881"/>
              <a:ext cx="300082" cy="369332"/>
            </a:xfrm>
            <a:prstGeom prst="rect">
              <a:avLst/>
            </a:prstGeom>
            <a:noFill/>
          </p:spPr>
          <p:txBody>
            <a:bodyPr wrap="none" rtlCol="0">
              <a:spAutoFit/>
            </a:bodyPr>
            <a:lstStyle/>
            <a:p>
              <a:r>
                <a:rPr lang="en-US" b="1" dirty="0"/>
                <a:t>+</a:t>
              </a:r>
            </a:p>
          </p:txBody>
        </p:sp>
        <p:sp>
          <p:nvSpPr>
            <p:cNvPr id="42" name="TextBox 41">
              <a:extLst>
                <a:ext uri="{FF2B5EF4-FFF2-40B4-BE49-F238E27FC236}">
                  <a16:creationId xmlns:a16="http://schemas.microsoft.com/office/drawing/2014/main" id="{185C62C2-7A3C-3C4C-9EE3-A812BFD5A2C5}"/>
                </a:ext>
              </a:extLst>
            </p:cNvPr>
            <p:cNvSpPr txBox="1"/>
            <p:nvPr/>
          </p:nvSpPr>
          <p:spPr>
            <a:xfrm>
              <a:off x="2155954" y="2570881"/>
              <a:ext cx="300082" cy="369332"/>
            </a:xfrm>
            <a:prstGeom prst="rect">
              <a:avLst/>
            </a:prstGeom>
            <a:noFill/>
          </p:spPr>
          <p:txBody>
            <a:bodyPr wrap="none" rtlCol="0">
              <a:spAutoFit/>
            </a:bodyPr>
            <a:lstStyle/>
            <a:p>
              <a:r>
                <a:rPr lang="en-US" b="1" dirty="0"/>
                <a:t>+</a:t>
              </a:r>
            </a:p>
          </p:txBody>
        </p:sp>
        <p:sp>
          <p:nvSpPr>
            <p:cNvPr id="43" name="TextBox 42">
              <a:extLst>
                <a:ext uri="{FF2B5EF4-FFF2-40B4-BE49-F238E27FC236}">
                  <a16:creationId xmlns:a16="http://schemas.microsoft.com/office/drawing/2014/main" id="{E8190292-D036-6344-94F8-8A22D2574F66}"/>
                </a:ext>
              </a:extLst>
            </p:cNvPr>
            <p:cNvSpPr txBox="1"/>
            <p:nvPr/>
          </p:nvSpPr>
          <p:spPr>
            <a:xfrm>
              <a:off x="2899674" y="2558654"/>
              <a:ext cx="255198" cy="369332"/>
            </a:xfrm>
            <a:prstGeom prst="rect">
              <a:avLst/>
            </a:prstGeom>
            <a:noFill/>
          </p:spPr>
          <p:txBody>
            <a:bodyPr wrap="none" rtlCol="0">
              <a:spAutoFit/>
            </a:bodyPr>
            <a:lstStyle/>
            <a:p>
              <a:r>
                <a:rPr lang="en-US" b="1" dirty="0"/>
                <a:t>-</a:t>
              </a:r>
            </a:p>
          </p:txBody>
        </p:sp>
        <p:sp>
          <p:nvSpPr>
            <p:cNvPr id="44" name="Rectangle 43">
              <a:extLst>
                <a:ext uri="{FF2B5EF4-FFF2-40B4-BE49-F238E27FC236}">
                  <a16:creationId xmlns:a16="http://schemas.microsoft.com/office/drawing/2014/main" id="{3DD34A0A-0A36-1743-A1E3-B28F4CDDF57A}"/>
                </a:ext>
              </a:extLst>
            </p:cNvPr>
            <p:cNvSpPr/>
            <p:nvPr/>
          </p:nvSpPr>
          <p:spPr>
            <a:xfrm>
              <a:off x="2449052" y="474219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5" name="Rectangle 44">
              <a:extLst>
                <a:ext uri="{FF2B5EF4-FFF2-40B4-BE49-F238E27FC236}">
                  <a16:creationId xmlns:a16="http://schemas.microsoft.com/office/drawing/2014/main" id="{50CFC107-5CD8-CF40-91E4-7B04254A073F}"/>
                </a:ext>
              </a:extLst>
            </p:cNvPr>
            <p:cNvSpPr/>
            <p:nvPr/>
          </p:nvSpPr>
          <p:spPr>
            <a:xfrm>
              <a:off x="1463074" y="475265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6" name="Rectangle 45">
              <a:extLst>
                <a:ext uri="{FF2B5EF4-FFF2-40B4-BE49-F238E27FC236}">
                  <a16:creationId xmlns:a16="http://schemas.microsoft.com/office/drawing/2014/main" id="{A790934C-EEF7-1E42-8835-4D4BF13554E0}"/>
                </a:ext>
              </a:extLst>
            </p:cNvPr>
            <p:cNvSpPr/>
            <p:nvPr/>
          </p:nvSpPr>
          <p:spPr>
            <a:xfrm>
              <a:off x="4659474" y="276128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7" name="Rectangle 46">
              <a:extLst>
                <a:ext uri="{FF2B5EF4-FFF2-40B4-BE49-F238E27FC236}">
                  <a16:creationId xmlns:a16="http://schemas.microsoft.com/office/drawing/2014/main" id="{1CC4FD5C-DEBF-D946-B376-459E611B8345}"/>
                </a:ext>
              </a:extLst>
            </p:cNvPr>
            <p:cNvSpPr/>
            <p:nvPr/>
          </p:nvSpPr>
          <p:spPr>
            <a:xfrm>
              <a:off x="3686196" y="2771752"/>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8" name="Rectangle 47">
              <a:extLst>
                <a:ext uri="{FF2B5EF4-FFF2-40B4-BE49-F238E27FC236}">
                  <a16:creationId xmlns:a16="http://schemas.microsoft.com/office/drawing/2014/main" id="{BF6A0A6E-055D-BB41-AA49-EB34D3A3EBE4}"/>
                </a:ext>
              </a:extLst>
            </p:cNvPr>
            <p:cNvSpPr/>
            <p:nvPr/>
          </p:nvSpPr>
          <p:spPr>
            <a:xfrm>
              <a:off x="4658565" y="473137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9" name="Rectangle 48">
              <a:extLst>
                <a:ext uri="{FF2B5EF4-FFF2-40B4-BE49-F238E27FC236}">
                  <a16:creationId xmlns:a16="http://schemas.microsoft.com/office/drawing/2014/main" id="{40816645-E628-364C-9FD7-A5FE5E71FD2F}"/>
                </a:ext>
              </a:extLst>
            </p:cNvPr>
            <p:cNvSpPr/>
            <p:nvPr/>
          </p:nvSpPr>
          <p:spPr>
            <a:xfrm>
              <a:off x="3685287" y="474183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Tree>
    <p:extLst>
      <p:ext uri="{BB962C8B-B14F-4D97-AF65-F5344CB8AC3E}">
        <p14:creationId xmlns:p14="http://schemas.microsoft.com/office/powerpoint/2010/main" val="41664955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F8996-81EA-A64D-BBE2-EB70B18CD9CA}"/>
              </a:ext>
            </a:extLst>
          </p:cNvPr>
          <p:cNvSpPr>
            <a:spLocks noGrp="1"/>
          </p:cNvSpPr>
          <p:nvPr>
            <p:ph type="title"/>
          </p:nvPr>
        </p:nvSpPr>
        <p:spPr>
          <a:xfrm>
            <a:off x="838200" y="-116442"/>
            <a:ext cx="10515600" cy="1325563"/>
          </a:xfrm>
        </p:spPr>
        <p:txBody>
          <a:bodyPr/>
          <a:lstStyle/>
          <a:p>
            <a:r>
              <a:rPr lang="en-US" dirty="0"/>
              <a:t>Time trace of valid state transitions in HSPICE</a:t>
            </a:r>
          </a:p>
        </p:txBody>
      </p:sp>
      <p:pic>
        <p:nvPicPr>
          <p:cNvPr id="5" name="Content Placeholder 4">
            <a:extLst>
              <a:ext uri="{FF2B5EF4-FFF2-40B4-BE49-F238E27FC236}">
                <a16:creationId xmlns:a16="http://schemas.microsoft.com/office/drawing/2014/main" id="{238B1D43-8B0B-E44D-915E-7968F01FE2DB}"/>
              </a:ext>
            </a:extLst>
          </p:cNvPr>
          <p:cNvPicPr>
            <a:picLocks noGrp="1" noChangeAspect="1"/>
          </p:cNvPicPr>
          <p:nvPr>
            <p:ph idx="1"/>
          </p:nvPr>
        </p:nvPicPr>
        <p:blipFill rotWithShape="1">
          <a:blip r:embed="rId2"/>
          <a:srcRect t="10581" b="5713"/>
          <a:stretch/>
        </p:blipFill>
        <p:spPr>
          <a:xfrm>
            <a:off x="475151" y="1371600"/>
            <a:ext cx="11241698" cy="5349875"/>
          </a:xfrm>
        </p:spPr>
      </p:pic>
      <p:grpSp>
        <p:nvGrpSpPr>
          <p:cNvPr id="24" name="Group 23">
            <a:extLst>
              <a:ext uri="{FF2B5EF4-FFF2-40B4-BE49-F238E27FC236}">
                <a16:creationId xmlns:a16="http://schemas.microsoft.com/office/drawing/2014/main" id="{B70B555D-F261-6245-A675-F6127A945E85}"/>
              </a:ext>
            </a:extLst>
          </p:cNvPr>
          <p:cNvGrpSpPr/>
          <p:nvPr/>
        </p:nvGrpSpPr>
        <p:grpSpPr>
          <a:xfrm>
            <a:off x="2984500" y="1025525"/>
            <a:ext cx="7213600" cy="5349875"/>
            <a:chOff x="2984500" y="1485900"/>
            <a:chExt cx="7213600" cy="4889500"/>
          </a:xfrm>
        </p:grpSpPr>
        <p:cxnSp>
          <p:nvCxnSpPr>
            <p:cNvPr id="7" name="Straight Connector 6">
              <a:extLst>
                <a:ext uri="{FF2B5EF4-FFF2-40B4-BE49-F238E27FC236}">
                  <a16:creationId xmlns:a16="http://schemas.microsoft.com/office/drawing/2014/main" id="{92063BEB-29E4-824B-9693-8106A7BF275F}"/>
                </a:ext>
              </a:extLst>
            </p:cNvPr>
            <p:cNvCxnSpPr/>
            <p:nvPr/>
          </p:nvCxnSpPr>
          <p:spPr>
            <a:xfrm>
              <a:off x="2984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C4BC4E4-5C51-E44A-B8C1-D87A56DD551D}"/>
                </a:ext>
              </a:extLst>
            </p:cNvPr>
            <p:cNvCxnSpPr/>
            <p:nvPr/>
          </p:nvCxnSpPr>
          <p:spPr>
            <a:xfrm>
              <a:off x="3708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EA8F0AC-534E-3349-B871-4657A8B47A7E}"/>
                </a:ext>
              </a:extLst>
            </p:cNvPr>
            <p:cNvCxnSpPr/>
            <p:nvPr/>
          </p:nvCxnSpPr>
          <p:spPr>
            <a:xfrm>
              <a:off x="44196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FB75235-37E1-1A4B-A8E6-742C27A10AFD}"/>
                </a:ext>
              </a:extLst>
            </p:cNvPr>
            <p:cNvCxnSpPr/>
            <p:nvPr/>
          </p:nvCxnSpPr>
          <p:spPr>
            <a:xfrm>
              <a:off x="5143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DC88EA-F157-C145-9B5C-D6D51E0D53AF}"/>
                </a:ext>
              </a:extLst>
            </p:cNvPr>
            <p:cNvCxnSpPr/>
            <p:nvPr/>
          </p:nvCxnSpPr>
          <p:spPr>
            <a:xfrm>
              <a:off x="5867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B9A0262-B67F-3F49-96E9-FBAF44C303F4}"/>
                </a:ext>
              </a:extLst>
            </p:cNvPr>
            <p:cNvCxnSpPr/>
            <p:nvPr/>
          </p:nvCxnSpPr>
          <p:spPr>
            <a:xfrm>
              <a:off x="6591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D2106A7-18AB-194F-AEF0-0E2237C81C5F}"/>
                </a:ext>
              </a:extLst>
            </p:cNvPr>
            <p:cNvCxnSpPr/>
            <p:nvPr/>
          </p:nvCxnSpPr>
          <p:spPr>
            <a:xfrm>
              <a:off x="73152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073E564-652B-B94C-9F0F-98F8A61A77B2}"/>
                </a:ext>
              </a:extLst>
            </p:cNvPr>
            <p:cNvCxnSpPr/>
            <p:nvPr/>
          </p:nvCxnSpPr>
          <p:spPr>
            <a:xfrm>
              <a:off x="8026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1357E41-AD52-8848-8070-F2E940DD7CC0}"/>
                </a:ext>
              </a:extLst>
            </p:cNvPr>
            <p:cNvCxnSpPr/>
            <p:nvPr/>
          </p:nvCxnSpPr>
          <p:spPr>
            <a:xfrm>
              <a:off x="8750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BC8FBD2-34FC-434B-842A-5A72EA17CC4F}"/>
                </a:ext>
              </a:extLst>
            </p:cNvPr>
            <p:cNvCxnSpPr/>
            <p:nvPr/>
          </p:nvCxnSpPr>
          <p:spPr>
            <a:xfrm>
              <a:off x="94869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1681CC0-09FD-D34D-B3A0-8D9CB0A0CC0D}"/>
                </a:ext>
              </a:extLst>
            </p:cNvPr>
            <p:cNvCxnSpPr/>
            <p:nvPr/>
          </p:nvCxnSpPr>
          <p:spPr>
            <a:xfrm>
              <a:off x="101981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9514B4CF-5BC5-1841-8CCE-32AD20CABFF9}"/>
              </a:ext>
            </a:extLst>
          </p:cNvPr>
          <p:cNvSpPr txBox="1"/>
          <p:nvPr/>
        </p:nvSpPr>
        <p:spPr>
          <a:xfrm>
            <a:off x="2157972" y="1039844"/>
            <a:ext cx="651140" cy="307777"/>
          </a:xfrm>
          <a:prstGeom prst="rect">
            <a:avLst/>
          </a:prstGeom>
          <a:noFill/>
        </p:spPr>
        <p:txBody>
          <a:bodyPr wrap="none" rtlCol="0">
            <a:spAutoFit/>
          </a:bodyPr>
          <a:lstStyle/>
          <a:p>
            <a:r>
              <a:rPr lang="en-US" sz="1400" b="1" dirty="0"/>
              <a:t>OFF_0</a:t>
            </a:r>
          </a:p>
        </p:txBody>
      </p:sp>
      <p:sp>
        <p:nvSpPr>
          <p:cNvPr id="21" name="TextBox 20">
            <a:extLst>
              <a:ext uri="{FF2B5EF4-FFF2-40B4-BE49-F238E27FC236}">
                <a16:creationId xmlns:a16="http://schemas.microsoft.com/office/drawing/2014/main" id="{8DF666E1-16D8-494F-A8F5-2EB5577C64C2}"/>
              </a:ext>
            </a:extLst>
          </p:cNvPr>
          <p:cNvSpPr txBox="1"/>
          <p:nvPr/>
        </p:nvSpPr>
        <p:spPr>
          <a:xfrm>
            <a:off x="3135269" y="1039844"/>
            <a:ext cx="445956" cy="307777"/>
          </a:xfrm>
          <a:prstGeom prst="rect">
            <a:avLst/>
          </a:prstGeom>
          <a:noFill/>
        </p:spPr>
        <p:txBody>
          <a:bodyPr wrap="none" rtlCol="0">
            <a:spAutoFit/>
          </a:bodyPr>
          <a:lstStyle/>
          <a:p>
            <a:r>
              <a:rPr lang="en-US" sz="1400" b="1" dirty="0"/>
              <a:t>SET</a:t>
            </a:r>
          </a:p>
        </p:txBody>
      </p:sp>
      <p:sp>
        <p:nvSpPr>
          <p:cNvPr id="22" name="TextBox 21">
            <a:extLst>
              <a:ext uri="{FF2B5EF4-FFF2-40B4-BE49-F238E27FC236}">
                <a16:creationId xmlns:a16="http://schemas.microsoft.com/office/drawing/2014/main" id="{1AC7C5A3-38E5-8945-BB1C-6DE1D32B548C}"/>
              </a:ext>
            </a:extLst>
          </p:cNvPr>
          <p:cNvSpPr txBox="1"/>
          <p:nvPr/>
        </p:nvSpPr>
        <p:spPr>
          <a:xfrm>
            <a:off x="3750723" y="1039844"/>
            <a:ext cx="651140" cy="307777"/>
          </a:xfrm>
          <a:prstGeom prst="rect">
            <a:avLst/>
          </a:prstGeom>
          <a:noFill/>
        </p:spPr>
        <p:txBody>
          <a:bodyPr wrap="none" rtlCol="0">
            <a:spAutoFit/>
          </a:bodyPr>
          <a:lstStyle/>
          <a:p>
            <a:r>
              <a:rPr lang="en-US" sz="1400" b="1" dirty="0"/>
              <a:t>OFF_1</a:t>
            </a:r>
          </a:p>
        </p:txBody>
      </p:sp>
      <p:sp>
        <p:nvSpPr>
          <p:cNvPr id="23" name="TextBox 22">
            <a:extLst>
              <a:ext uri="{FF2B5EF4-FFF2-40B4-BE49-F238E27FC236}">
                <a16:creationId xmlns:a16="http://schemas.microsoft.com/office/drawing/2014/main" id="{26844E00-69CE-8B4A-9D88-F5FCECC629BF}"/>
              </a:ext>
            </a:extLst>
          </p:cNvPr>
          <p:cNvSpPr txBox="1"/>
          <p:nvPr/>
        </p:nvSpPr>
        <p:spPr>
          <a:xfrm>
            <a:off x="4412152" y="1039844"/>
            <a:ext cx="768865" cy="307777"/>
          </a:xfrm>
          <a:prstGeom prst="rect">
            <a:avLst/>
          </a:prstGeom>
          <a:noFill/>
        </p:spPr>
        <p:txBody>
          <a:bodyPr wrap="none" rtlCol="0">
            <a:spAutoFit/>
          </a:bodyPr>
          <a:lstStyle/>
          <a:p>
            <a:r>
              <a:rPr lang="en-US" sz="1400" b="1" dirty="0"/>
              <a:t>COPY_1</a:t>
            </a:r>
          </a:p>
        </p:txBody>
      </p:sp>
      <p:sp>
        <p:nvSpPr>
          <p:cNvPr id="25" name="TextBox 24">
            <a:extLst>
              <a:ext uri="{FF2B5EF4-FFF2-40B4-BE49-F238E27FC236}">
                <a16:creationId xmlns:a16="http://schemas.microsoft.com/office/drawing/2014/main" id="{AFBB9677-565F-A447-ADD8-BB12A073CA83}"/>
              </a:ext>
            </a:extLst>
          </p:cNvPr>
          <p:cNvSpPr txBox="1"/>
          <p:nvPr/>
        </p:nvSpPr>
        <p:spPr>
          <a:xfrm>
            <a:off x="5124164" y="1039844"/>
            <a:ext cx="790601" cy="307777"/>
          </a:xfrm>
          <a:prstGeom prst="rect">
            <a:avLst/>
          </a:prstGeom>
          <a:noFill/>
        </p:spPr>
        <p:txBody>
          <a:bodyPr wrap="none" rtlCol="0">
            <a:spAutoFit/>
          </a:bodyPr>
          <a:lstStyle/>
          <a:p>
            <a:r>
              <a:rPr lang="en-US" sz="1400" b="1" dirty="0"/>
              <a:t>HOLD_1</a:t>
            </a:r>
          </a:p>
        </p:txBody>
      </p:sp>
      <p:sp>
        <p:nvSpPr>
          <p:cNvPr id="26" name="TextBox 25">
            <a:extLst>
              <a:ext uri="{FF2B5EF4-FFF2-40B4-BE49-F238E27FC236}">
                <a16:creationId xmlns:a16="http://schemas.microsoft.com/office/drawing/2014/main" id="{5B0B8B07-033D-7F43-84C2-208676F5AB1D}"/>
              </a:ext>
            </a:extLst>
          </p:cNvPr>
          <p:cNvSpPr txBox="1"/>
          <p:nvPr/>
        </p:nvSpPr>
        <p:spPr>
          <a:xfrm>
            <a:off x="5909707" y="1039844"/>
            <a:ext cx="651140" cy="307777"/>
          </a:xfrm>
          <a:prstGeom prst="rect">
            <a:avLst/>
          </a:prstGeom>
          <a:noFill/>
        </p:spPr>
        <p:txBody>
          <a:bodyPr wrap="none" rtlCol="0">
            <a:spAutoFit/>
          </a:bodyPr>
          <a:lstStyle/>
          <a:p>
            <a:r>
              <a:rPr lang="en-US" sz="1400" b="1" dirty="0"/>
              <a:t>OFF_1</a:t>
            </a:r>
          </a:p>
        </p:txBody>
      </p:sp>
      <p:sp>
        <p:nvSpPr>
          <p:cNvPr id="28" name="TextBox 27">
            <a:extLst>
              <a:ext uri="{FF2B5EF4-FFF2-40B4-BE49-F238E27FC236}">
                <a16:creationId xmlns:a16="http://schemas.microsoft.com/office/drawing/2014/main" id="{A344194C-A686-3A42-8E2C-ECB5E0A61FA6}"/>
              </a:ext>
            </a:extLst>
          </p:cNvPr>
          <p:cNvSpPr txBox="1"/>
          <p:nvPr/>
        </p:nvSpPr>
        <p:spPr>
          <a:xfrm>
            <a:off x="6655812" y="1058403"/>
            <a:ext cx="633379" cy="307777"/>
          </a:xfrm>
          <a:prstGeom prst="rect">
            <a:avLst/>
          </a:prstGeom>
          <a:noFill/>
        </p:spPr>
        <p:txBody>
          <a:bodyPr wrap="none" rtlCol="0">
            <a:spAutoFit/>
          </a:bodyPr>
          <a:lstStyle/>
          <a:p>
            <a:r>
              <a:rPr lang="en-US" sz="1400" b="1" dirty="0"/>
              <a:t>RESET</a:t>
            </a:r>
          </a:p>
        </p:txBody>
      </p:sp>
      <p:sp>
        <p:nvSpPr>
          <p:cNvPr id="29" name="TextBox 28">
            <a:extLst>
              <a:ext uri="{FF2B5EF4-FFF2-40B4-BE49-F238E27FC236}">
                <a16:creationId xmlns:a16="http://schemas.microsoft.com/office/drawing/2014/main" id="{C1331E00-C429-3845-8BF9-6AA30913F996}"/>
              </a:ext>
            </a:extLst>
          </p:cNvPr>
          <p:cNvSpPr txBox="1"/>
          <p:nvPr/>
        </p:nvSpPr>
        <p:spPr>
          <a:xfrm>
            <a:off x="7360353" y="1058403"/>
            <a:ext cx="651140" cy="307777"/>
          </a:xfrm>
          <a:prstGeom prst="rect">
            <a:avLst/>
          </a:prstGeom>
          <a:noFill/>
        </p:spPr>
        <p:txBody>
          <a:bodyPr wrap="none" rtlCol="0">
            <a:spAutoFit/>
          </a:bodyPr>
          <a:lstStyle/>
          <a:p>
            <a:r>
              <a:rPr lang="en-US" sz="1400" b="1" dirty="0"/>
              <a:t>OFF_0</a:t>
            </a:r>
          </a:p>
        </p:txBody>
      </p:sp>
      <p:sp>
        <p:nvSpPr>
          <p:cNvPr id="30" name="TextBox 29">
            <a:extLst>
              <a:ext uri="{FF2B5EF4-FFF2-40B4-BE49-F238E27FC236}">
                <a16:creationId xmlns:a16="http://schemas.microsoft.com/office/drawing/2014/main" id="{476E2A4E-29D9-5541-A8AB-BFB2F7966129}"/>
              </a:ext>
            </a:extLst>
          </p:cNvPr>
          <p:cNvSpPr txBox="1"/>
          <p:nvPr/>
        </p:nvSpPr>
        <p:spPr>
          <a:xfrm>
            <a:off x="8021782" y="1058403"/>
            <a:ext cx="768865" cy="307777"/>
          </a:xfrm>
          <a:prstGeom prst="rect">
            <a:avLst/>
          </a:prstGeom>
          <a:noFill/>
        </p:spPr>
        <p:txBody>
          <a:bodyPr wrap="none" rtlCol="0">
            <a:spAutoFit/>
          </a:bodyPr>
          <a:lstStyle/>
          <a:p>
            <a:r>
              <a:rPr lang="en-US" sz="1400" b="1" dirty="0"/>
              <a:t>COPY_0</a:t>
            </a:r>
          </a:p>
        </p:txBody>
      </p:sp>
      <p:sp>
        <p:nvSpPr>
          <p:cNvPr id="31" name="TextBox 30">
            <a:extLst>
              <a:ext uri="{FF2B5EF4-FFF2-40B4-BE49-F238E27FC236}">
                <a16:creationId xmlns:a16="http://schemas.microsoft.com/office/drawing/2014/main" id="{29874C1B-43C7-E944-9C03-56C7F83E6212}"/>
              </a:ext>
            </a:extLst>
          </p:cNvPr>
          <p:cNvSpPr txBox="1"/>
          <p:nvPr/>
        </p:nvSpPr>
        <p:spPr>
          <a:xfrm>
            <a:off x="8733794" y="1058403"/>
            <a:ext cx="790601" cy="307777"/>
          </a:xfrm>
          <a:prstGeom prst="rect">
            <a:avLst/>
          </a:prstGeom>
          <a:noFill/>
        </p:spPr>
        <p:txBody>
          <a:bodyPr wrap="none" rtlCol="0">
            <a:spAutoFit/>
          </a:bodyPr>
          <a:lstStyle/>
          <a:p>
            <a:r>
              <a:rPr lang="en-US" sz="1400" b="1" dirty="0"/>
              <a:t>HOLD_0</a:t>
            </a:r>
          </a:p>
        </p:txBody>
      </p:sp>
      <p:sp>
        <p:nvSpPr>
          <p:cNvPr id="32" name="TextBox 31">
            <a:extLst>
              <a:ext uri="{FF2B5EF4-FFF2-40B4-BE49-F238E27FC236}">
                <a16:creationId xmlns:a16="http://schemas.microsoft.com/office/drawing/2014/main" id="{A21C5BDF-BD29-0542-A159-0FD88A726379}"/>
              </a:ext>
            </a:extLst>
          </p:cNvPr>
          <p:cNvSpPr txBox="1"/>
          <p:nvPr/>
        </p:nvSpPr>
        <p:spPr>
          <a:xfrm>
            <a:off x="9519337" y="1058403"/>
            <a:ext cx="651140" cy="307777"/>
          </a:xfrm>
          <a:prstGeom prst="rect">
            <a:avLst/>
          </a:prstGeom>
          <a:noFill/>
        </p:spPr>
        <p:txBody>
          <a:bodyPr wrap="none" rtlCol="0">
            <a:spAutoFit/>
          </a:bodyPr>
          <a:lstStyle/>
          <a:p>
            <a:r>
              <a:rPr lang="en-US" sz="1400" b="1"/>
              <a:t>OFF_0</a:t>
            </a:r>
            <a:endParaRPr lang="en-US" sz="1400" b="1" dirty="0"/>
          </a:p>
        </p:txBody>
      </p:sp>
      <p:sp>
        <p:nvSpPr>
          <p:cNvPr id="33" name="TextBox 32">
            <a:extLst>
              <a:ext uri="{FF2B5EF4-FFF2-40B4-BE49-F238E27FC236}">
                <a16:creationId xmlns:a16="http://schemas.microsoft.com/office/drawing/2014/main" id="{B4F71359-C76D-984C-B891-A46CD4BD5D4A}"/>
              </a:ext>
            </a:extLst>
          </p:cNvPr>
          <p:cNvSpPr txBox="1"/>
          <p:nvPr/>
        </p:nvSpPr>
        <p:spPr>
          <a:xfrm>
            <a:off x="1130755" y="996848"/>
            <a:ext cx="864339" cy="369332"/>
          </a:xfrm>
          <a:prstGeom prst="rect">
            <a:avLst/>
          </a:prstGeom>
          <a:noFill/>
        </p:spPr>
        <p:txBody>
          <a:bodyPr wrap="none" rtlCol="0">
            <a:spAutoFit/>
          </a:bodyPr>
          <a:lstStyle/>
          <a:p>
            <a:r>
              <a:rPr lang="en-US" b="1" dirty="0"/>
              <a:t>MODE:</a:t>
            </a:r>
          </a:p>
        </p:txBody>
      </p:sp>
    </p:spTree>
    <p:extLst>
      <p:ext uri="{BB962C8B-B14F-4D97-AF65-F5344CB8AC3E}">
        <p14:creationId xmlns:p14="http://schemas.microsoft.com/office/powerpoint/2010/main" val="2917540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4518D-5821-D44C-B8CA-35712A4CC6A7}"/>
              </a:ext>
            </a:extLst>
          </p:cNvPr>
          <p:cNvSpPr>
            <a:spLocks noGrp="1"/>
          </p:cNvSpPr>
          <p:nvPr>
            <p:ph type="title"/>
          </p:nvPr>
        </p:nvSpPr>
        <p:spPr/>
        <p:txBody>
          <a:bodyPr/>
          <a:lstStyle/>
          <a:p>
            <a:r>
              <a:rPr lang="en-US" dirty="0"/>
              <a:t>Half-select problem</a:t>
            </a:r>
          </a:p>
        </p:txBody>
      </p:sp>
      <p:pic>
        <p:nvPicPr>
          <p:cNvPr id="5" name="Content Placeholder 4">
            <a:extLst>
              <a:ext uri="{FF2B5EF4-FFF2-40B4-BE49-F238E27FC236}">
                <a16:creationId xmlns:a16="http://schemas.microsoft.com/office/drawing/2014/main" id="{43F42AD7-F363-A240-BD7E-5B5DCA4AEE43}"/>
              </a:ext>
            </a:extLst>
          </p:cNvPr>
          <p:cNvPicPr>
            <a:picLocks noGrp="1" noChangeAspect="1"/>
          </p:cNvPicPr>
          <p:nvPr>
            <p:ph idx="1"/>
          </p:nvPr>
        </p:nvPicPr>
        <p:blipFill>
          <a:blip r:embed="rId2"/>
          <a:stretch>
            <a:fillRect/>
          </a:stretch>
        </p:blipFill>
        <p:spPr>
          <a:xfrm>
            <a:off x="4737893" y="1281411"/>
            <a:ext cx="5764213" cy="5424189"/>
          </a:xfrm>
        </p:spPr>
      </p:pic>
      <p:sp>
        <p:nvSpPr>
          <p:cNvPr id="6" name="TextBox 5">
            <a:extLst>
              <a:ext uri="{FF2B5EF4-FFF2-40B4-BE49-F238E27FC236}">
                <a16:creationId xmlns:a16="http://schemas.microsoft.com/office/drawing/2014/main" id="{B4EDAB00-D337-2C43-A6F7-DA3E205104D5}"/>
              </a:ext>
            </a:extLst>
          </p:cNvPr>
          <p:cNvSpPr txBox="1"/>
          <p:nvPr/>
        </p:nvSpPr>
        <p:spPr>
          <a:xfrm>
            <a:off x="838200" y="3320981"/>
            <a:ext cx="3187700" cy="1754326"/>
          </a:xfrm>
          <a:prstGeom prst="rect">
            <a:avLst/>
          </a:prstGeom>
          <a:noFill/>
        </p:spPr>
        <p:txBody>
          <a:bodyPr wrap="square" rtlCol="0">
            <a:spAutoFit/>
          </a:bodyPr>
          <a:lstStyle/>
          <a:p>
            <a:r>
              <a:rPr lang="en-US" dirty="0"/>
              <a:t>Avoiding write disturbance requires RRAM to have asymmetric SET/RESET voltages</a:t>
            </a:r>
          </a:p>
          <a:p>
            <a:endParaRPr lang="en-US" dirty="0"/>
          </a:p>
          <a:p>
            <a:r>
              <a:rPr lang="en-US" dirty="0"/>
              <a:t>Approximately speaking:</a:t>
            </a:r>
          </a:p>
          <a:p>
            <a:r>
              <a:rPr lang="en-US" dirty="0"/>
              <a:t>|V</a:t>
            </a:r>
            <a:r>
              <a:rPr lang="en-US" baseline="-25000" dirty="0"/>
              <a:t>SET</a:t>
            </a:r>
            <a:r>
              <a:rPr lang="en-US" dirty="0"/>
              <a:t>| &gt; |V</a:t>
            </a:r>
            <a:r>
              <a:rPr lang="en-US" baseline="-25000" dirty="0"/>
              <a:t>RST</a:t>
            </a:r>
            <a:r>
              <a:rPr lang="en-US" dirty="0"/>
              <a:t>|</a:t>
            </a:r>
          </a:p>
        </p:txBody>
      </p:sp>
    </p:spTree>
    <p:extLst>
      <p:ext uri="{BB962C8B-B14F-4D97-AF65-F5344CB8AC3E}">
        <p14:creationId xmlns:p14="http://schemas.microsoft.com/office/powerpoint/2010/main" val="35203415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7C12-0257-1445-86C1-D87A1A1B7FB5}"/>
              </a:ext>
            </a:extLst>
          </p:cNvPr>
          <p:cNvSpPr>
            <a:spLocks noGrp="1"/>
          </p:cNvSpPr>
          <p:nvPr>
            <p:ph type="title"/>
          </p:nvPr>
        </p:nvSpPr>
        <p:spPr/>
        <p:txBody>
          <a:bodyPr/>
          <a:lstStyle/>
          <a:p>
            <a:r>
              <a:rPr lang="en-US" dirty="0"/>
              <a:t>Row/col controllers</a:t>
            </a:r>
          </a:p>
        </p:txBody>
      </p:sp>
      <p:pic>
        <p:nvPicPr>
          <p:cNvPr id="28" name="Picture 27">
            <a:extLst>
              <a:ext uri="{FF2B5EF4-FFF2-40B4-BE49-F238E27FC236}">
                <a16:creationId xmlns:a16="http://schemas.microsoft.com/office/drawing/2014/main" id="{A49E9749-3A5E-FB45-89AB-F2D91B0B5320}"/>
              </a:ext>
            </a:extLst>
          </p:cNvPr>
          <p:cNvPicPr>
            <a:picLocks noChangeAspect="1"/>
          </p:cNvPicPr>
          <p:nvPr/>
        </p:nvPicPr>
        <p:blipFill>
          <a:blip r:embed="rId3"/>
          <a:stretch>
            <a:fillRect/>
          </a:stretch>
        </p:blipFill>
        <p:spPr>
          <a:xfrm>
            <a:off x="3371096" y="1411602"/>
            <a:ext cx="5449807" cy="4958201"/>
          </a:xfrm>
          <a:prstGeom prst="rect">
            <a:avLst/>
          </a:prstGeom>
        </p:spPr>
      </p:pic>
      <p:sp>
        <p:nvSpPr>
          <p:cNvPr id="32" name="TextBox 31">
            <a:extLst>
              <a:ext uri="{FF2B5EF4-FFF2-40B4-BE49-F238E27FC236}">
                <a16:creationId xmlns:a16="http://schemas.microsoft.com/office/drawing/2014/main" id="{C6F2C181-C762-BC46-B73D-F17F36BCC534}"/>
              </a:ext>
            </a:extLst>
          </p:cNvPr>
          <p:cNvSpPr txBox="1"/>
          <p:nvPr/>
        </p:nvSpPr>
        <p:spPr>
          <a:xfrm>
            <a:off x="3852500" y="6308209"/>
            <a:ext cx="4486998" cy="369332"/>
          </a:xfrm>
          <a:prstGeom prst="rect">
            <a:avLst/>
          </a:prstGeom>
          <a:noFill/>
        </p:spPr>
        <p:txBody>
          <a:bodyPr wrap="none" rtlCol="0">
            <a:spAutoFit/>
          </a:bodyPr>
          <a:lstStyle/>
          <a:p>
            <a:r>
              <a:rPr lang="en-US" dirty="0">
                <a:hlinkClick r:id="rId4"/>
              </a:rPr>
              <a:t>https://www.falstad.com/circuit/circuitjs.html</a:t>
            </a:r>
            <a:endParaRPr lang="en-US" dirty="0"/>
          </a:p>
        </p:txBody>
      </p:sp>
    </p:spTree>
    <p:extLst>
      <p:ext uri="{BB962C8B-B14F-4D97-AF65-F5344CB8AC3E}">
        <p14:creationId xmlns:p14="http://schemas.microsoft.com/office/powerpoint/2010/main" val="13696572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17F7-F251-3B45-B6BE-825D39CB8299}"/>
              </a:ext>
            </a:extLst>
          </p:cNvPr>
          <p:cNvSpPr>
            <a:spLocks noGrp="1"/>
          </p:cNvSpPr>
          <p:nvPr>
            <p:ph type="title"/>
          </p:nvPr>
        </p:nvSpPr>
        <p:spPr/>
        <p:txBody>
          <a:bodyPr/>
          <a:lstStyle/>
          <a:p>
            <a:r>
              <a:rPr lang="en-US" dirty="0"/>
              <a:t>Island-Style Architecture</a:t>
            </a:r>
          </a:p>
        </p:txBody>
      </p:sp>
      <p:grpSp>
        <p:nvGrpSpPr>
          <p:cNvPr id="71" name="Group 70">
            <a:extLst>
              <a:ext uri="{FF2B5EF4-FFF2-40B4-BE49-F238E27FC236}">
                <a16:creationId xmlns:a16="http://schemas.microsoft.com/office/drawing/2014/main" id="{AA2D0FBD-C6DE-7F48-8DC4-97B6E62AA39D}"/>
              </a:ext>
            </a:extLst>
          </p:cNvPr>
          <p:cNvGrpSpPr/>
          <p:nvPr/>
        </p:nvGrpSpPr>
        <p:grpSpPr>
          <a:xfrm>
            <a:off x="7976413" y="2411408"/>
            <a:ext cx="3067664" cy="3012371"/>
            <a:chOff x="1342103" y="2851963"/>
            <a:chExt cx="3067664" cy="3012371"/>
          </a:xfrm>
        </p:grpSpPr>
        <p:sp>
          <p:nvSpPr>
            <p:cNvPr id="4" name="Rectangle 3">
              <a:extLst>
                <a:ext uri="{FF2B5EF4-FFF2-40B4-BE49-F238E27FC236}">
                  <a16:creationId xmlns:a16="http://schemas.microsoft.com/office/drawing/2014/main" id="{F2709EAD-B320-B247-803B-C1058A38391F}"/>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5" name="Rectangle 4">
              <a:extLst>
                <a:ext uri="{FF2B5EF4-FFF2-40B4-BE49-F238E27FC236}">
                  <a16:creationId xmlns:a16="http://schemas.microsoft.com/office/drawing/2014/main" id="{33AF5A68-039E-404C-BF4C-2EA80F086557}"/>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6" name="Rectangle 5">
              <a:extLst>
                <a:ext uri="{FF2B5EF4-FFF2-40B4-BE49-F238E27FC236}">
                  <a16:creationId xmlns:a16="http://schemas.microsoft.com/office/drawing/2014/main" id="{A270EEC2-6317-AC4B-B3B6-BD7341881AE4}"/>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7" name="Rectangle 6">
              <a:extLst>
                <a:ext uri="{FF2B5EF4-FFF2-40B4-BE49-F238E27FC236}">
                  <a16:creationId xmlns:a16="http://schemas.microsoft.com/office/drawing/2014/main" id="{B9AA41CB-C8D0-684A-8A7C-2BD871118FE6}"/>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7" name="Group 26">
              <a:extLst>
                <a:ext uri="{FF2B5EF4-FFF2-40B4-BE49-F238E27FC236}">
                  <a16:creationId xmlns:a16="http://schemas.microsoft.com/office/drawing/2014/main" id="{12FE2CD4-CE81-0946-B24D-1E98562F046A}"/>
                </a:ext>
              </a:extLst>
            </p:cNvPr>
            <p:cNvGrpSpPr/>
            <p:nvPr/>
          </p:nvGrpSpPr>
          <p:grpSpPr>
            <a:xfrm>
              <a:off x="2698950" y="3314700"/>
              <a:ext cx="353964" cy="774290"/>
              <a:chOff x="2698952" y="3325761"/>
              <a:chExt cx="353964" cy="774290"/>
            </a:xfrm>
          </p:grpSpPr>
          <p:cxnSp>
            <p:nvCxnSpPr>
              <p:cNvPr id="9" name="Straight Connector 8">
                <a:extLst>
                  <a:ext uri="{FF2B5EF4-FFF2-40B4-BE49-F238E27FC236}">
                    <a16:creationId xmlns:a16="http://schemas.microsoft.com/office/drawing/2014/main" id="{7A0F0FDB-9ED2-E844-B45E-0E143A191E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7A8AB35-A64F-444B-B196-A02EDF661722}"/>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AA32C56-AE38-8C4E-9E21-57508365902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AA16C6-E7F1-2842-985E-1504D2B1888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3" name="Straight Connector 12">
              <a:extLst>
                <a:ext uri="{FF2B5EF4-FFF2-40B4-BE49-F238E27FC236}">
                  <a16:creationId xmlns:a16="http://schemas.microsoft.com/office/drawing/2014/main" id="{00146F4F-6242-7B46-A7E9-997DB13A0FE9}"/>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9633174-F640-B140-81FD-ABF58FF9C495}"/>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BB00872-14DF-F84C-80A6-4EAB9B60D86E}"/>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94A68A8-346A-BB4A-AA9D-6AFFF1522FEF}"/>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F020BF2A-8879-A14E-A39A-0C660594EAE0}"/>
                </a:ext>
              </a:extLst>
            </p:cNvPr>
            <p:cNvGrpSpPr/>
            <p:nvPr/>
          </p:nvGrpSpPr>
          <p:grpSpPr>
            <a:xfrm rot="5400000">
              <a:off x="3377379" y="3971003"/>
              <a:ext cx="353964" cy="774290"/>
              <a:chOff x="2851352" y="3478161"/>
              <a:chExt cx="353964" cy="774290"/>
            </a:xfrm>
          </p:grpSpPr>
          <p:cxnSp>
            <p:nvCxnSpPr>
              <p:cNvPr id="22" name="Straight Connector 21">
                <a:extLst>
                  <a:ext uri="{FF2B5EF4-FFF2-40B4-BE49-F238E27FC236}">
                    <a16:creationId xmlns:a16="http://schemas.microsoft.com/office/drawing/2014/main" id="{8BC783BF-5AAE-F144-A790-9DA95FF4495B}"/>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50364F-DF57-794B-A37B-AE892E46DDDA}"/>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682AFE6-1561-0B47-9BFB-8CE1552AE46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2CF0285-A935-AB43-BF2D-8430566FB29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B1C786BF-7882-6E42-B0D4-BAEAC74EDF71}"/>
                </a:ext>
              </a:extLst>
            </p:cNvPr>
            <p:cNvGrpSpPr/>
            <p:nvPr/>
          </p:nvGrpSpPr>
          <p:grpSpPr>
            <a:xfrm>
              <a:off x="1342103" y="3314700"/>
              <a:ext cx="353964" cy="774290"/>
              <a:chOff x="2698952" y="3325761"/>
              <a:chExt cx="353964" cy="774290"/>
            </a:xfrm>
          </p:grpSpPr>
          <p:cxnSp>
            <p:nvCxnSpPr>
              <p:cNvPr id="29" name="Straight Connector 28">
                <a:extLst>
                  <a:ext uri="{FF2B5EF4-FFF2-40B4-BE49-F238E27FC236}">
                    <a16:creationId xmlns:a16="http://schemas.microsoft.com/office/drawing/2014/main" id="{79E587FC-B1C5-8348-9353-4ECE5228835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578F7CB-000E-CD4F-9656-3D045457FA7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C0C199B-48C3-7F4A-81EC-17B763BCD90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F6F7592-0F4D-8B4C-A4AD-F8EDEA7B7AD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0AC5CF0E-4672-954C-8A3F-CA9D4E582FA3}"/>
                </a:ext>
              </a:extLst>
            </p:cNvPr>
            <p:cNvGrpSpPr/>
            <p:nvPr/>
          </p:nvGrpSpPr>
          <p:grpSpPr>
            <a:xfrm>
              <a:off x="4055803" y="3314700"/>
              <a:ext cx="353964" cy="774290"/>
              <a:chOff x="2698952" y="3325761"/>
              <a:chExt cx="353964" cy="774290"/>
            </a:xfrm>
          </p:grpSpPr>
          <p:cxnSp>
            <p:nvCxnSpPr>
              <p:cNvPr id="34" name="Straight Connector 33">
                <a:extLst>
                  <a:ext uri="{FF2B5EF4-FFF2-40B4-BE49-F238E27FC236}">
                    <a16:creationId xmlns:a16="http://schemas.microsoft.com/office/drawing/2014/main" id="{A18C6420-F3EA-E74F-A0CE-2AEE9F7FCB50}"/>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50BBA88-89E8-2041-9C1D-A74996F6ECB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3F9A17F-9A16-F342-B169-F2D7807C15A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8B5DD82-4341-D048-A8DD-BB5410A9784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536017DD-38A6-6F44-901C-F33D31418758}"/>
                </a:ext>
              </a:extLst>
            </p:cNvPr>
            <p:cNvGrpSpPr/>
            <p:nvPr/>
          </p:nvGrpSpPr>
          <p:grpSpPr>
            <a:xfrm rot="16200000">
              <a:off x="3377379" y="2641800"/>
              <a:ext cx="353964" cy="774290"/>
              <a:chOff x="2698952" y="3325761"/>
              <a:chExt cx="353964" cy="774290"/>
            </a:xfrm>
          </p:grpSpPr>
          <p:cxnSp>
            <p:nvCxnSpPr>
              <p:cNvPr id="39" name="Straight Connector 38">
                <a:extLst>
                  <a:ext uri="{FF2B5EF4-FFF2-40B4-BE49-F238E27FC236}">
                    <a16:creationId xmlns:a16="http://schemas.microsoft.com/office/drawing/2014/main" id="{191D43A0-1B67-BE46-A40E-223893EE364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79CE372-03D4-BD40-9E1D-D30D72D2CF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9946104-65D3-EA40-A42A-9C12716DCEC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997E62C-3A7B-1240-A236-0DCC6C97B49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3" name="Group 42">
              <a:extLst>
                <a:ext uri="{FF2B5EF4-FFF2-40B4-BE49-F238E27FC236}">
                  <a16:creationId xmlns:a16="http://schemas.microsoft.com/office/drawing/2014/main" id="{0C28693B-6503-A745-9929-4ECEE779B1F6}"/>
                </a:ext>
              </a:extLst>
            </p:cNvPr>
            <p:cNvGrpSpPr/>
            <p:nvPr/>
          </p:nvGrpSpPr>
          <p:grpSpPr>
            <a:xfrm rot="16200000">
              <a:off x="2024217" y="2908499"/>
              <a:ext cx="353962" cy="240891"/>
              <a:chOff x="2698953" y="3596148"/>
              <a:chExt cx="353962" cy="240891"/>
            </a:xfrm>
          </p:grpSpPr>
          <p:cxnSp>
            <p:nvCxnSpPr>
              <p:cNvPr id="45" name="Straight Connector 44">
                <a:extLst>
                  <a:ext uri="{FF2B5EF4-FFF2-40B4-BE49-F238E27FC236}">
                    <a16:creationId xmlns:a16="http://schemas.microsoft.com/office/drawing/2014/main" id="{14683852-AB7F-5F44-8CF5-151ACFBD927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7D724AE-8BAD-C744-850C-3F5A9C70DAE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6517A359-6087-EF46-B135-AB41A8FB270C}"/>
                </a:ext>
              </a:extLst>
            </p:cNvPr>
            <p:cNvGrpSpPr/>
            <p:nvPr/>
          </p:nvGrpSpPr>
          <p:grpSpPr>
            <a:xfrm rot="5400000">
              <a:off x="3377379" y="5300207"/>
              <a:ext cx="353964" cy="774290"/>
              <a:chOff x="2698952" y="3325761"/>
              <a:chExt cx="353964" cy="774290"/>
            </a:xfrm>
          </p:grpSpPr>
          <p:cxnSp>
            <p:nvCxnSpPr>
              <p:cNvPr id="49" name="Straight Connector 48">
                <a:extLst>
                  <a:ext uri="{FF2B5EF4-FFF2-40B4-BE49-F238E27FC236}">
                    <a16:creationId xmlns:a16="http://schemas.microsoft.com/office/drawing/2014/main" id="{9FADE250-EDE9-EF4B-BCE0-7D42B9FF29C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A774CFC-F995-8E42-89E9-A4275CE3404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295977A-0E9C-EB42-9DC8-326D6FD8C21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3BCEE0B-0A9F-6749-B287-CFC8CAD554E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FBC74DBB-8B99-D643-8FB7-4D2850118740}"/>
                </a:ext>
              </a:extLst>
            </p:cNvPr>
            <p:cNvGrpSpPr/>
            <p:nvPr/>
          </p:nvGrpSpPr>
          <p:grpSpPr>
            <a:xfrm rot="5400000">
              <a:off x="1980582" y="5566907"/>
              <a:ext cx="353962" cy="240891"/>
              <a:chOff x="2698953" y="3596148"/>
              <a:chExt cx="353962" cy="240891"/>
            </a:xfrm>
          </p:grpSpPr>
          <p:cxnSp>
            <p:nvCxnSpPr>
              <p:cNvPr id="58" name="Straight Connector 57">
                <a:extLst>
                  <a:ext uri="{FF2B5EF4-FFF2-40B4-BE49-F238E27FC236}">
                    <a16:creationId xmlns:a16="http://schemas.microsoft.com/office/drawing/2014/main" id="{1A5538DA-95FD-E840-B0BD-5852EC5F981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75C2CC6-1779-6444-A76E-AAFEDC68B86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BB3CC5FB-E34C-D042-9AA2-37EAB10CC8FD}"/>
                </a:ext>
              </a:extLst>
            </p:cNvPr>
            <p:cNvGrpSpPr/>
            <p:nvPr/>
          </p:nvGrpSpPr>
          <p:grpSpPr>
            <a:xfrm rot="5400000">
              <a:off x="1980581" y="4246753"/>
              <a:ext cx="353962" cy="240891"/>
              <a:chOff x="2698953" y="3596148"/>
              <a:chExt cx="353962" cy="240891"/>
            </a:xfrm>
          </p:grpSpPr>
          <p:cxnSp>
            <p:nvCxnSpPr>
              <p:cNvPr id="62" name="Straight Connector 61">
                <a:extLst>
                  <a:ext uri="{FF2B5EF4-FFF2-40B4-BE49-F238E27FC236}">
                    <a16:creationId xmlns:a16="http://schemas.microsoft.com/office/drawing/2014/main" id="{45373F82-CFB7-EE4B-9B66-7A531C00D3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5E51571-DC0C-954A-B619-572214759A6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8CC982A6-C87C-8F45-8CF4-F8A9B2AB9338}"/>
                </a:ext>
              </a:extLst>
            </p:cNvPr>
            <p:cNvGrpSpPr/>
            <p:nvPr/>
          </p:nvGrpSpPr>
          <p:grpSpPr>
            <a:xfrm>
              <a:off x="4055804" y="4897693"/>
              <a:ext cx="353962" cy="240891"/>
              <a:chOff x="2698953" y="3596148"/>
              <a:chExt cx="353962" cy="240891"/>
            </a:xfrm>
          </p:grpSpPr>
          <p:cxnSp>
            <p:nvCxnSpPr>
              <p:cNvPr id="66" name="Straight Connector 65">
                <a:extLst>
                  <a:ext uri="{FF2B5EF4-FFF2-40B4-BE49-F238E27FC236}">
                    <a16:creationId xmlns:a16="http://schemas.microsoft.com/office/drawing/2014/main" id="{25AC7DBD-FD08-C94D-B957-60C3EB1FB20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53E3C8E0-A892-3B45-86E8-05470579000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sp>
        <p:nvSpPr>
          <p:cNvPr id="69" name="TextBox 68">
            <a:extLst>
              <a:ext uri="{FF2B5EF4-FFF2-40B4-BE49-F238E27FC236}">
                <a16:creationId xmlns:a16="http://schemas.microsoft.com/office/drawing/2014/main" id="{29D2B1BF-E4B5-6447-A0CA-8851D9403500}"/>
              </a:ext>
            </a:extLst>
          </p:cNvPr>
          <p:cNvSpPr txBox="1"/>
          <p:nvPr/>
        </p:nvSpPr>
        <p:spPr>
          <a:xfrm>
            <a:off x="8189109" y="5789884"/>
            <a:ext cx="2642262" cy="584775"/>
          </a:xfrm>
          <a:prstGeom prst="rect">
            <a:avLst/>
          </a:prstGeom>
          <a:noFill/>
        </p:spPr>
        <p:txBody>
          <a:bodyPr wrap="none" rtlCol="0">
            <a:spAutoFit/>
          </a:bodyPr>
          <a:lstStyle/>
          <a:p>
            <a:r>
              <a:rPr lang="en-US" sz="3200" b="1" dirty="0"/>
              <a:t>One CGRA Tile</a:t>
            </a:r>
          </a:p>
        </p:txBody>
      </p:sp>
      <p:sp>
        <p:nvSpPr>
          <p:cNvPr id="70" name="Rectangle 69">
            <a:extLst>
              <a:ext uri="{FF2B5EF4-FFF2-40B4-BE49-F238E27FC236}">
                <a16:creationId xmlns:a16="http://schemas.microsoft.com/office/drawing/2014/main" id="{62D790FF-F196-164D-8510-3C4C09961889}"/>
              </a:ext>
            </a:extLst>
          </p:cNvPr>
          <p:cNvSpPr/>
          <p:nvPr/>
        </p:nvSpPr>
        <p:spPr>
          <a:xfrm>
            <a:off x="7681452" y="2180003"/>
            <a:ext cx="3672348" cy="3475180"/>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8AFF0223-CCE6-F740-9060-955342AC117E}"/>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pic>
        <p:nvPicPr>
          <p:cNvPr id="130" name="Picture 129">
            <a:extLst>
              <a:ext uri="{FF2B5EF4-FFF2-40B4-BE49-F238E27FC236}">
                <a16:creationId xmlns:a16="http://schemas.microsoft.com/office/drawing/2014/main" id="{6805B5B4-4D25-A34F-A8AD-6947A0858306}"/>
              </a:ext>
            </a:extLst>
          </p:cNvPr>
          <p:cNvPicPr>
            <a:picLocks noChangeAspect="1"/>
          </p:cNvPicPr>
          <p:nvPr/>
        </p:nvPicPr>
        <p:blipFill>
          <a:blip r:embed="rId3"/>
          <a:stretch>
            <a:fillRect/>
          </a:stretch>
        </p:blipFill>
        <p:spPr>
          <a:xfrm>
            <a:off x="414097" y="1480241"/>
            <a:ext cx="6604000" cy="4762500"/>
          </a:xfrm>
          <a:prstGeom prst="rect">
            <a:avLst/>
          </a:prstGeom>
        </p:spPr>
      </p:pic>
    </p:spTree>
    <p:extLst>
      <p:ext uri="{BB962C8B-B14F-4D97-AF65-F5344CB8AC3E}">
        <p14:creationId xmlns:p14="http://schemas.microsoft.com/office/powerpoint/2010/main" val="604021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5A5AE-F7CC-AE43-B132-E9AF5E36E4CA}"/>
              </a:ext>
            </a:extLst>
          </p:cNvPr>
          <p:cNvSpPr>
            <a:spLocks noGrp="1"/>
          </p:cNvSpPr>
          <p:nvPr>
            <p:ph type="title"/>
          </p:nvPr>
        </p:nvSpPr>
        <p:spPr/>
        <p:txBody>
          <a:bodyPr/>
          <a:lstStyle/>
          <a:p>
            <a:r>
              <a:rPr lang="en-US" dirty="0"/>
              <a:t>RRAM/NEMS switch layouts</a:t>
            </a:r>
          </a:p>
        </p:txBody>
      </p:sp>
      <p:pic>
        <p:nvPicPr>
          <p:cNvPr id="7" name="Content Placeholder 6">
            <a:extLst>
              <a:ext uri="{FF2B5EF4-FFF2-40B4-BE49-F238E27FC236}">
                <a16:creationId xmlns:a16="http://schemas.microsoft.com/office/drawing/2014/main" id="{9E5DB7DD-218A-6D4D-8E37-B5702A0E1C59}"/>
              </a:ext>
            </a:extLst>
          </p:cNvPr>
          <p:cNvPicPr>
            <a:picLocks noGrp="1" noChangeAspect="1"/>
          </p:cNvPicPr>
          <p:nvPr>
            <p:ph idx="1"/>
          </p:nvPr>
        </p:nvPicPr>
        <p:blipFill>
          <a:blip r:embed="rId3"/>
          <a:stretch>
            <a:fillRect/>
          </a:stretch>
        </p:blipFill>
        <p:spPr>
          <a:xfrm>
            <a:off x="3106285" y="1825625"/>
            <a:ext cx="5979429" cy="4351338"/>
          </a:xfrm>
        </p:spPr>
      </p:pic>
      <p:sp>
        <p:nvSpPr>
          <p:cNvPr id="11" name="TextBox 10">
            <a:extLst>
              <a:ext uri="{FF2B5EF4-FFF2-40B4-BE49-F238E27FC236}">
                <a16:creationId xmlns:a16="http://schemas.microsoft.com/office/drawing/2014/main" id="{F4997DF7-28B4-C84D-B27D-33A2DE10F563}"/>
              </a:ext>
            </a:extLst>
          </p:cNvPr>
          <p:cNvSpPr txBox="1"/>
          <p:nvPr/>
        </p:nvSpPr>
        <p:spPr>
          <a:xfrm>
            <a:off x="3106285" y="2019163"/>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3" name="TextBox 42">
            <a:extLst>
              <a:ext uri="{FF2B5EF4-FFF2-40B4-BE49-F238E27FC236}">
                <a16:creationId xmlns:a16="http://schemas.microsoft.com/office/drawing/2014/main" id="{8C3610B9-4DB6-2A48-9C32-D059705FB6E5}"/>
              </a:ext>
            </a:extLst>
          </p:cNvPr>
          <p:cNvSpPr txBox="1"/>
          <p:nvPr/>
        </p:nvSpPr>
        <p:spPr>
          <a:xfrm>
            <a:off x="8306173" y="2033587"/>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4" name="TextBox 43">
            <a:extLst>
              <a:ext uri="{FF2B5EF4-FFF2-40B4-BE49-F238E27FC236}">
                <a16:creationId xmlns:a16="http://schemas.microsoft.com/office/drawing/2014/main" id="{F78045DB-D4A1-0B4B-B817-CD63C5EC6BEE}"/>
              </a:ext>
            </a:extLst>
          </p:cNvPr>
          <p:cNvSpPr txBox="1"/>
          <p:nvPr/>
        </p:nvSpPr>
        <p:spPr>
          <a:xfrm>
            <a:off x="4480844" y="1951694"/>
            <a:ext cx="657552" cy="646331"/>
          </a:xfrm>
          <a:prstGeom prst="rect">
            <a:avLst/>
          </a:prstGeom>
          <a:noFill/>
        </p:spPr>
        <p:txBody>
          <a:bodyPr wrap="none" rtlCol="0">
            <a:spAutoFit/>
          </a:bodyPr>
          <a:lstStyle/>
          <a:p>
            <a:r>
              <a:rPr lang="en-US" dirty="0">
                <a:solidFill>
                  <a:schemeClr val="bg1"/>
                </a:solidFill>
              </a:rPr>
              <a:t>NEM</a:t>
            </a:r>
          </a:p>
          <a:p>
            <a:r>
              <a:rPr lang="en-US" dirty="0">
                <a:solidFill>
                  <a:schemeClr val="bg1"/>
                </a:solidFill>
              </a:rPr>
              <a:t>Body</a:t>
            </a:r>
          </a:p>
        </p:txBody>
      </p:sp>
      <p:sp>
        <p:nvSpPr>
          <p:cNvPr id="45" name="TextBox 44">
            <a:extLst>
              <a:ext uri="{FF2B5EF4-FFF2-40B4-BE49-F238E27FC236}">
                <a16:creationId xmlns:a16="http://schemas.microsoft.com/office/drawing/2014/main" id="{08D14B37-25F6-BC47-8B1B-C416ADF3417C}"/>
              </a:ext>
            </a:extLst>
          </p:cNvPr>
          <p:cNvSpPr txBox="1"/>
          <p:nvPr/>
        </p:nvSpPr>
        <p:spPr>
          <a:xfrm>
            <a:off x="5660543" y="2493008"/>
            <a:ext cx="952505" cy="369332"/>
          </a:xfrm>
          <a:prstGeom prst="rect">
            <a:avLst/>
          </a:prstGeom>
          <a:noFill/>
        </p:spPr>
        <p:txBody>
          <a:bodyPr wrap="none" rtlCol="0">
            <a:spAutoFit/>
          </a:bodyPr>
          <a:lstStyle/>
          <a:p>
            <a:r>
              <a:rPr lang="en-US" dirty="0">
                <a:solidFill>
                  <a:schemeClr val="bg1"/>
                </a:solidFill>
              </a:rPr>
              <a:t>Channel</a:t>
            </a:r>
          </a:p>
        </p:txBody>
      </p:sp>
      <p:sp>
        <p:nvSpPr>
          <p:cNvPr id="46" name="TextBox 45">
            <a:extLst>
              <a:ext uri="{FF2B5EF4-FFF2-40B4-BE49-F238E27FC236}">
                <a16:creationId xmlns:a16="http://schemas.microsoft.com/office/drawing/2014/main" id="{AA0B315C-FD3E-244E-8F26-CCCB12862EDA}"/>
              </a:ext>
            </a:extLst>
          </p:cNvPr>
          <p:cNvSpPr txBox="1"/>
          <p:nvPr/>
        </p:nvSpPr>
        <p:spPr>
          <a:xfrm>
            <a:off x="6358740" y="3920860"/>
            <a:ext cx="1532984" cy="369332"/>
          </a:xfrm>
          <a:prstGeom prst="rect">
            <a:avLst/>
          </a:prstGeom>
          <a:noFill/>
        </p:spPr>
        <p:txBody>
          <a:bodyPr wrap="none" rtlCol="0">
            <a:spAutoFit/>
          </a:bodyPr>
          <a:lstStyle/>
          <a:p>
            <a:r>
              <a:rPr lang="en-US" dirty="0">
                <a:solidFill>
                  <a:schemeClr val="bg1"/>
                </a:solidFill>
              </a:rPr>
              <a:t>Gate line (M9)</a:t>
            </a:r>
          </a:p>
        </p:txBody>
      </p:sp>
      <p:sp>
        <p:nvSpPr>
          <p:cNvPr id="12" name="Down Arrow 11">
            <a:extLst>
              <a:ext uri="{FF2B5EF4-FFF2-40B4-BE49-F238E27FC236}">
                <a16:creationId xmlns:a16="http://schemas.microsoft.com/office/drawing/2014/main" id="{0C14EACB-DE65-974B-81A1-3F790D1981D6}"/>
              </a:ext>
            </a:extLst>
          </p:cNvPr>
          <p:cNvSpPr/>
          <p:nvPr/>
        </p:nvSpPr>
        <p:spPr>
          <a:xfrm>
            <a:off x="6052975" y="281518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060C3A86-1243-F341-A060-EEE7A5B7E76E}"/>
              </a:ext>
            </a:extLst>
          </p:cNvPr>
          <p:cNvSpPr txBox="1"/>
          <p:nvPr/>
        </p:nvSpPr>
        <p:spPr>
          <a:xfrm>
            <a:off x="4480844" y="3058361"/>
            <a:ext cx="1151469" cy="369332"/>
          </a:xfrm>
          <a:prstGeom prst="rect">
            <a:avLst/>
          </a:prstGeom>
          <a:noFill/>
        </p:spPr>
        <p:txBody>
          <a:bodyPr wrap="none" rtlCol="0">
            <a:spAutoFit/>
          </a:bodyPr>
          <a:lstStyle/>
          <a:p>
            <a:r>
              <a:rPr lang="en-US" dirty="0">
                <a:solidFill>
                  <a:schemeClr val="bg1"/>
                </a:solidFill>
              </a:rPr>
              <a:t>Gate body</a:t>
            </a:r>
          </a:p>
        </p:txBody>
      </p:sp>
      <p:sp>
        <p:nvSpPr>
          <p:cNvPr id="51" name="Down Arrow 50">
            <a:extLst>
              <a:ext uri="{FF2B5EF4-FFF2-40B4-BE49-F238E27FC236}">
                <a16:creationId xmlns:a16="http://schemas.microsoft.com/office/drawing/2014/main" id="{7D5796A9-2E02-E244-ACC1-55692E3EFB20}"/>
              </a:ext>
            </a:extLst>
          </p:cNvPr>
          <p:cNvSpPr/>
          <p:nvPr/>
        </p:nvSpPr>
        <p:spPr>
          <a:xfrm rot="18194662">
            <a:off x="5144261" y="333842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4896C9EA-21FB-D14D-AE8A-61F1C9E46748}"/>
              </a:ext>
            </a:extLst>
          </p:cNvPr>
          <p:cNvSpPr txBox="1"/>
          <p:nvPr/>
        </p:nvSpPr>
        <p:spPr>
          <a:xfrm>
            <a:off x="6369988" y="3187332"/>
            <a:ext cx="1272656" cy="369332"/>
          </a:xfrm>
          <a:prstGeom prst="rect">
            <a:avLst/>
          </a:prstGeom>
          <a:noFill/>
        </p:spPr>
        <p:txBody>
          <a:bodyPr wrap="none" rtlCol="0">
            <a:spAutoFit/>
          </a:bodyPr>
          <a:lstStyle/>
          <a:p>
            <a:r>
              <a:rPr lang="en-US" dirty="0">
                <a:solidFill>
                  <a:schemeClr val="bg1"/>
                </a:solidFill>
              </a:rPr>
              <a:t>S/D contact</a:t>
            </a:r>
          </a:p>
        </p:txBody>
      </p:sp>
      <p:sp>
        <p:nvSpPr>
          <p:cNvPr id="53" name="Down Arrow 52">
            <a:extLst>
              <a:ext uri="{FF2B5EF4-FFF2-40B4-BE49-F238E27FC236}">
                <a16:creationId xmlns:a16="http://schemas.microsoft.com/office/drawing/2014/main" id="{C8A0C552-DF5F-C54B-9F02-C3F6A8CEE50E}"/>
              </a:ext>
            </a:extLst>
          </p:cNvPr>
          <p:cNvSpPr/>
          <p:nvPr/>
        </p:nvSpPr>
        <p:spPr>
          <a:xfrm rot="3117819">
            <a:off x="6245791" y="3452818"/>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63519DC-5184-0245-8D28-054B44B60C7B}"/>
              </a:ext>
            </a:extLst>
          </p:cNvPr>
          <p:cNvSpPr txBox="1"/>
          <p:nvPr/>
        </p:nvSpPr>
        <p:spPr>
          <a:xfrm>
            <a:off x="7163026" y="5350514"/>
            <a:ext cx="569387" cy="369332"/>
          </a:xfrm>
          <a:prstGeom prst="rect">
            <a:avLst/>
          </a:prstGeom>
          <a:noFill/>
        </p:spPr>
        <p:txBody>
          <a:bodyPr wrap="none" rtlCol="0">
            <a:spAutoFit/>
          </a:bodyPr>
          <a:lstStyle/>
          <a:p>
            <a:r>
              <a:rPr lang="en-US" dirty="0">
                <a:solidFill>
                  <a:schemeClr val="bg1"/>
                </a:solidFill>
              </a:rPr>
              <a:t>Vias</a:t>
            </a:r>
          </a:p>
        </p:txBody>
      </p:sp>
      <p:sp>
        <p:nvSpPr>
          <p:cNvPr id="54" name="TextBox 53">
            <a:extLst>
              <a:ext uri="{FF2B5EF4-FFF2-40B4-BE49-F238E27FC236}">
                <a16:creationId xmlns:a16="http://schemas.microsoft.com/office/drawing/2014/main" id="{BFE8072C-6963-AC49-BE17-073FA86F4C44}"/>
              </a:ext>
            </a:extLst>
          </p:cNvPr>
          <p:cNvSpPr txBox="1"/>
          <p:nvPr/>
        </p:nvSpPr>
        <p:spPr>
          <a:xfrm>
            <a:off x="7509247" y="4463153"/>
            <a:ext cx="764953" cy="369332"/>
          </a:xfrm>
          <a:prstGeom prst="rect">
            <a:avLst/>
          </a:prstGeom>
          <a:noFill/>
        </p:spPr>
        <p:txBody>
          <a:bodyPr wrap="none" rtlCol="0">
            <a:spAutoFit/>
          </a:bodyPr>
          <a:lstStyle/>
          <a:p>
            <a:r>
              <a:rPr lang="en-US" dirty="0">
                <a:solidFill>
                  <a:schemeClr val="bg1"/>
                </a:solidFill>
              </a:rPr>
              <a:t>RRAM</a:t>
            </a:r>
          </a:p>
        </p:txBody>
      </p:sp>
      <p:sp>
        <p:nvSpPr>
          <p:cNvPr id="55" name="TextBox 54">
            <a:extLst>
              <a:ext uri="{FF2B5EF4-FFF2-40B4-BE49-F238E27FC236}">
                <a16:creationId xmlns:a16="http://schemas.microsoft.com/office/drawing/2014/main" id="{EE7FB77E-024C-2841-9797-072A7CEC248B}"/>
              </a:ext>
            </a:extLst>
          </p:cNvPr>
          <p:cNvSpPr txBox="1"/>
          <p:nvPr/>
        </p:nvSpPr>
        <p:spPr>
          <a:xfrm>
            <a:off x="4044667" y="4463153"/>
            <a:ext cx="764953" cy="369332"/>
          </a:xfrm>
          <a:prstGeom prst="rect">
            <a:avLst/>
          </a:prstGeom>
          <a:noFill/>
        </p:spPr>
        <p:txBody>
          <a:bodyPr wrap="none" rtlCol="0">
            <a:spAutoFit/>
          </a:bodyPr>
          <a:lstStyle/>
          <a:p>
            <a:r>
              <a:rPr lang="en-US" dirty="0">
                <a:solidFill>
                  <a:schemeClr val="bg1"/>
                </a:solidFill>
              </a:rPr>
              <a:t>RRAM</a:t>
            </a:r>
          </a:p>
        </p:txBody>
      </p:sp>
      <p:sp>
        <p:nvSpPr>
          <p:cNvPr id="56" name="TextBox 55">
            <a:extLst>
              <a:ext uri="{FF2B5EF4-FFF2-40B4-BE49-F238E27FC236}">
                <a16:creationId xmlns:a16="http://schemas.microsoft.com/office/drawing/2014/main" id="{76201FE6-4E99-A44D-910D-875B56B3AD46}"/>
              </a:ext>
            </a:extLst>
          </p:cNvPr>
          <p:cNvSpPr txBox="1"/>
          <p:nvPr/>
        </p:nvSpPr>
        <p:spPr>
          <a:xfrm>
            <a:off x="3106569" y="5108155"/>
            <a:ext cx="1495089" cy="369332"/>
          </a:xfrm>
          <a:prstGeom prst="rect">
            <a:avLst/>
          </a:prstGeom>
          <a:noFill/>
        </p:spPr>
        <p:txBody>
          <a:bodyPr wrap="none" rtlCol="0">
            <a:spAutoFit/>
          </a:bodyPr>
          <a:lstStyle/>
          <a:p>
            <a:r>
              <a:rPr lang="en-US" dirty="0">
                <a:solidFill>
                  <a:schemeClr val="bg1"/>
                </a:solidFill>
              </a:rPr>
              <a:t>Row line (M8)</a:t>
            </a:r>
          </a:p>
        </p:txBody>
      </p:sp>
      <p:sp>
        <p:nvSpPr>
          <p:cNvPr id="60" name="TextBox 59">
            <a:extLst>
              <a:ext uri="{FF2B5EF4-FFF2-40B4-BE49-F238E27FC236}">
                <a16:creationId xmlns:a16="http://schemas.microsoft.com/office/drawing/2014/main" id="{FBE974EF-A30A-0D4C-8EDF-1A774185DF3D}"/>
              </a:ext>
            </a:extLst>
          </p:cNvPr>
          <p:cNvSpPr txBox="1"/>
          <p:nvPr/>
        </p:nvSpPr>
        <p:spPr>
          <a:xfrm>
            <a:off x="5258873" y="5709446"/>
            <a:ext cx="1814920" cy="369332"/>
          </a:xfrm>
          <a:prstGeom prst="rect">
            <a:avLst/>
          </a:prstGeom>
          <a:noFill/>
        </p:spPr>
        <p:txBody>
          <a:bodyPr wrap="none" rtlCol="0">
            <a:spAutoFit/>
          </a:bodyPr>
          <a:lstStyle/>
          <a:p>
            <a:r>
              <a:rPr lang="en-US" dirty="0">
                <a:solidFill>
                  <a:schemeClr val="bg1"/>
                </a:solidFill>
              </a:rPr>
              <a:t>Column line (M7)</a:t>
            </a:r>
          </a:p>
        </p:txBody>
      </p:sp>
      <p:grpSp>
        <p:nvGrpSpPr>
          <p:cNvPr id="21" name="Group 20">
            <a:extLst>
              <a:ext uri="{FF2B5EF4-FFF2-40B4-BE49-F238E27FC236}">
                <a16:creationId xmlns:a16="http://schemas.microsoft.com/office/drawing/2014/main" id="{BEBE9D7D-E388-2A46-9634-2671739FE794}"/>
              </a:ext>
            </a:extLst>
          </p:cNvPr>
          <p:cNvGrpSpPr/>
          <p:nvPr/>
        </p:nvGrpSpPr>
        <p:grpSpPr>
          <a:xfrm>
            <a:off x="355827" y="2806835"/>
            <a:ext cx="2554226" cy="2597381"/>
            <a:chOff x="55791" y="2329268"/>
            <a:chExt cx="2554226" cy="2597381"/>
          </a:xfrm>
        </p:grpSpPr>
        <p:pic>
          <p:nvPicPr>
            <p:cNvPr id="84" name="Picture 83">
              <a:extLst>
                <a:ext uri="{FF2B5EF4-FFF2-40B4-BE49-F238E27FC236}">
                  <a16:creationId xmlns:a16="http://schemas.microsoft.com/office/drawing/2014/main" id="{2C33E4CE-4C77-C043-9F13-436C9FB2964F}"/>
                </a:ext>
              </a:extLst>
            </p:cNvPr>
            <p:cNvPicPr>
              <a:picLocks noChangeAspect="1"/>
            </p:cNvPicPr>
            <p:nvPr/>
          </p:nvPicPr>
          <p:blipFill rotWithShape="1">
            <a:blip r:embed="rId4"/>
            <a:srcRect b="14432"/>
            <a:stretch/>
          </p:blipFill>
          <p:spPr>
            <a:xfrm>
              <a:off x="55791" y="2329268"/>
              <a:ext cx="2554226" cy="2597381"/>
            </a:xfrm>
            <a:prstGeom prst="rect">
              <a:avLst/>
            </a:prstGeom>
          </p:spPr>
        </p:pic>
        <p:sp>
          <p:nvSpPr>
            <p:cNvPr id="20" name="Rectangle 19">
              <a:extLst>
                <a:ext uri="{FF2B5EF4-FFF2-40B4-BE49-F238E27FC236}">
                  <a16:creationId xmlns:a16="http://schemas.microsoft.com/office/drawing/2014/main" id="{5D87FC20-763D-D64E-9B71-18D6A5C52FDC}"/>
                </a:ext>
              </a:extLst>
            </p:cNvPr>
            <p:cNvSpPr/>
            <p:nvPr/>
          </p:nvSpPr>
          <p:spPr>
            <a:xfrm>
              <a:off x="1568513" y="4463153"/>
              <a:ext cx="125306" cy="184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070E5AB-4BA9-BA40-A8AD-A2C858C1F448}"/>
                </a:ext>
              </a:extLst>
            </p:cNvPr>
            <p:cNvSpPr txBox="1"/>
            <p:nvPr/>
          </p:nvSpPr>
          <p:spPr>
            <a:xfrm>
              <a:off x="1486871" y="4440070"/>
              <a:ext cx="413896" cy="230832"/>
            </a:xfrm>
            <a:prstGeom prst="rect">
              <a:avLst/>
            </a:prstGeom>
            <a:noFill/>
          </p:spPr>
          <p:txBody>
            <a:bodyPr wrap="square" rtlCol="0">
              <a:spAutoFit/>
            </a:bodyPr>
            <a:lstStyle/>
            <a:p>
              <a:r>
                <a:rPr lang="en-US" sz="900" b="1" dirty="0"/>
                <a:t>4T</a:t>
              </a:r>
            </a:p>
          </p:txBody>
        </p:sp>
      </p:grpSp>
      <p:sp>
        <p:nvSpPr>
          <p:cNvPr id="22" name="TextBox 21">
            <a:extLst>
              <a:ext uri="{FF2B5EF4-FFF2-40B4-BE49-F238E27FC236}">
                <a16:creationId xmlns:a16="http://schemas.microsoft.com/office/drawing/2014/main" id="{19A6A1E8-7F7E-C141-AD92-6C188F912D6E}"/>
              </a:ext>
            </a:extLst>
          </p:cNvPr>
          <p:cNvSpPr txBox="1"/>
          <p:nvPr/>
        </p:nvSpPr>
        <p:spPr>
          <a:xfrm>
            <a:off x="4623673" y="6267967"/>
            <a:ext cx="2944652" cy="369332"/>
          </a:xfrm>
          <a:prstGeom prst="rect">
            <a:avLst/>
          </a:prstGeom>
          <a:noFill/>
        </p:spPr>
        <p:txBody>
          <a:bodyPr wrap="none" rtlCol="0">
            <a:spAutoFit/>
          </a:bodyPr>
          <a:lstStyle/>
          <a:p>
            <a:r>
              <a:rPr lang="en-US" dirty="0"/>
              <a:t>Image generated with GDS3D</a:t>
            </a:r>
          </a:p>
        </p:txBody>
      </p:sp>
      <p:pic>
        <p:nvPicPr>
          <p:cNvPr id="27" name="Picture 26">
            <a:extLst>
              <a:ext uri="{FF2B5EF4-FFF2-40B4-BE49-F238E27FC236}">
                <a16:creationId xmlns:a16="http://schemas.microsoft.com/office/drawing/2014/main" id="{9EC48D06-EECA-CD40-A222-D301DFA87FC8}"/>
              </a:ext>
            </a:extLst>
          </p:cNvPr>
          <p:cNvPicPr>
            <a:picLocks noChangeAspect="1"/>
          </p:cNvPicPr>
          <p:nvPr/>
        </p:nvPicPr>
        <p:blipFill>
          <a:blip r:embed="rId5"/>
          <a:stretch>
            <a:fillRect/>
          </a:stretch>
        </p:blipFill>
        <p:spPr>
          <a:xfrm>
            <a:off x="9158847" y="2563881"/>
            <a:ext cx="3015078" cy="2990957"/>
          </a:xfrm>
          <a:prstGeom prst="rect">
            <a:avLst/>
          </a:prstGeom>
        </p:spPr>
      </p:pic>
      <p:sp>
        <p:nvSpPr>
          <p:cNvPr id="119" name="TextBox 118">
            <a:extLst>
              <a:ext uri="{FF2B5EF4-FFF2-40B4-BE49-F238E27FC236}">
                <a16:creationId xmlns:a16="http://schemas.microsoft.com/office/drawing/2014/main" id="{64A1ACEF-C092-794B-901F-1CF182CA30B1}"/>
              </a:ext>
            </a:extLst>
          </p:cNvPr>
          <p:cNvSpPr txBox="1"/>
          <p:nvPr/>
        </p:nvSpPr>
        <p:spPr>
          <a:xfrm>
            <a:off x="3446510" y="3555816"/>
            <a:ext cx="764953" cy="600164"/>
          </a:xfrm>
          <a:prstGeom prst="rect">
            <a:avLst/>
          </a:prstGeom>
          <a:noFill/>
        </p:spPr>
        <p:txBody>
          <a:bodyPr wrap="square" rtlCol="0">
            <a:spAutoFit/>
          </a:bodyPr>
          <a:lstStyle/>
          <a:p>
            <a:r>
              <a:rPr lang="en-US" sz="1100" dirty="0">
                <a:solidFill>
                  <a:schemeClr val="bg1"/>
                </a:solidFill>
              </a:rPr>
              <a:t>Gnd Pin for Anchor</a:t>
            </a:r>
          </a:p>
        </p:txBody>
      </p:sp>
      <p:sp>
        <p:nvSpPr>
          <p:cNvPr id="120" name="TextBox 119">
            <a:extLst>
              <a:ext uri="{FF2B5EF4-FFF2-40B4-BE49-F238E27FC236}">
                <a16:creationId xmlns:a16="http://schemas.microsoft.com/office/drawing/2014/main" id="{B4E81087-B835-5B49-B30B-3EB723525A39}"/>
              </a:ext>
            </a:extLst>
          </p:cNvPr>
          <p:cNvSpPr txBox="1"/>
          <p:nvPr/>
        </p:nvSpPr>
        <p:spPr>
          <a:xfrm>
            <a:off x="6397466" y="2754583"/>
            <a:ext cx="854721" cy="369332"/>
          </a:xfrm>
          <a:prstGeom prst="rect">
            <a:avLst/>
          </a:prstGeom>
          <a:noFill/>
        </p:spPr>
        <p:txBody>
          <a:bodyPr wrap="none" rtlCol="0">
            <a:spAutoFit/>
          </a:bodyPr>
          <a:lstStyle/>
          <a:p>
            <a:r>
              <a:rPr lang="en-US" dirty="0">
                <a:solidFill>
                  <a:schemeClr val="bg1"/>
                </a:solidFill>
              </a:rPr>
              <a:t>Dimple</a:t>
            </a:r>
          </a:p>
        </p:txBody>
      </p:sp>
      <p:sp>
        <p:nvSpPr>
          <p:cNvPr id="121" name="Down Arrow 120">
            <a:extLst>
              <a:ext uri="{FF2B5EF4-FFF2-40B4-BE49-F238E27FC236}">
                <a16:creationId xmlns:a16="http://schemas.microsoft.com/office/drawing/2014/main" id="{B31A5F0C-D93C-974A-8973-5F1BCF8ADA85}"/>
              </a:ext>
            </a:extLst>
          </p:cNvPr>
          <p:cNvSpPr/>
          <p:nvPr/>
        </p:nvSpPr>
        <p:spPr>
          <a:xfrm rot="3117819">
            <a:off x="6273269" y="3020069"/>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017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5B2F5-CF0A-5840-81E9-92316EF25867}"/>
              </a:ext>
            </a:extLst>
          </p:cNvPr>
          <p:cNvSpPr>
            <a:spLocks noGrp="1"/>
          </p:cNvSpPr>
          <p:nvPr>
            <p:ph type="title"/>
          </p:nvPr>
        </p:nvSpPr>
        <p:spPr/>
        <p:txBody>
          <a:bodyPr/>
          <a:lstStyle/>
          <a:p>
            <a:r>
              <a:rPr lang="en-US" dirty="0"/>
              <a:t>RRAM/NEMS switch layouts (~5um x 5um)</a:t>
            </a:r>
          </a:p>
        </p:txBody>
      </p:sp>
      <p:pic>
        <p:nvPicPr>
          <p:cNvPr id="5" name="Content Placeholder 4">
            <a:extLst>
              <a:ext uri="{FF2B5EF4-FFF2-40B4-BE49-F238E27FC236}">
                <a16:creationId xmlns:a16="http://schemas.microsoft.com/office/drawing/2014/main" id="{23149B79-9033-CF45-A08C-ECFD12B07216}"/>
              </a:ext>
            </a:extLst>
          </p:cNvPr>
          <p:cNvPicPr>
            <a:picLocks noGrp="1" noChangeAspect="1"/>
          </p:cNvPicPr>
          <p:nvPr>
            <p:ph idx="1"/>
          </p:nvPr>
        </p:nvPicPr>
        <p:blipFill rotWithShape="1">
          <a:blip r:embed="rId3"/>
          <a:srcRect l="12030" r="12555"/>
          <a:stretch/>
        </p:blipFill>
        <p:spPr>
          <a:xfrm>
            <a:off x="6428687" y="1601788"/>
            <a:ext cx="4506013" cy="4351338"/>
          </a:xfrm>
        </p:spPr>
      </p:pic>
      <p:pic>
        <p:nvPicPr>
          <p:cNvPr id="7" name="Picture 6">
            <a:extLst>
              <a:ext uri="{FF2B5EF4-FFF2-40B4-BE49-F238E27FC236}">
                <a16:creationId xmlns:a16="http://schemas.microsoft.com/office/drawing/2014/main" id="{CCAC7F3C-125E-3447-B5BA-262B0B3405AA}"/>
              </a:ext>
            </a:extLst>
          </p:cNvPr>
          <p:cNvPicPr>
            <a:picLocks noChangeAspect="1"/>
          </p:cNvPicPr>
          <p:nvPr/>
        </p:nvPicPr>
        <p:blipFill>
          <a:blip r:embed="rId4"/>
          <a:stretch>
            <a:fillRect/>
          </a:stretch>
        </p:blipFill>
        <p:spPr>
          <a:xfrm>
            <a:off x="1257300" y="1415257"/>
            <a:ext cx="4838700" cy="4724400"/>
          </a:xfrm>
          <a:prstGeom prst="rect">
            <a:avLst/>
          </a:prstGeom>
          <a:solidFill>
            <a:schemeClr val="tx1"/>
          </a:solidFill>
        </p:spPr>
      </p:pic>
      <p:sp>
        <p:nvSpPr>
          <p:cNvPr id="8" name="TextBox 7">
            <a:extLst>
              <a:ext uri="{FF2B5EF4-FFF2-40B4-BE49-F238E27FC236}">
                <a16:creationId xmlns:a16="http://schemas.microsoft.com/office/drawing/2014/main" id="{3CC1FDBF-80E5-4549-829A-EAE30CC51545}"/>
              </a:ext>
            </a:extLst>
          </p:cNvPr>
          <p:cNvSpPr txBox="1"/>
          <p:nvPr/>
        </p:nvSpPr>
        <p:spPr>
          <a:xfrm>
            <a:off x="507693" y="6228557"/>
            <a:ext cx="11176614" cy="646331"/>
          </a:xfrm>
          <a:prstGeom prst="rect">
            <a:avLst/>
          </a:prstGeom>
          <a:noFill/>
        </p:spPr>
        <p:txBody>
          <a:bodyPr wrap="square" rtlCol="0">
            <a:spAutoFit/>
          </a:bodyPr>
          <a:lstStyle/>
          <a:p>
            <a:pPr algn="ctr"/>
            <a:r>
              <a:rPr lang="en-US" dirty="0"/>
              <a:t>Custom technology based on SAED32 PDK. 5 new layers added: RRAM (between M8/M9), NEMDIMP, NEMANC, NEMCHAN, NEMBEAM</a:t>
            </a:r>
          </a:p>
        </p:txBody>
      </p:sp>
    </p:spTree>
    <p:extLst>
      <p:ext uri="{BB962C8B-B14F-4D97-AF65-F5344CB8AC3E}">
        <p14:creationId xmlns:p14="http://schemas.microsoft.com/office/powerpoint/2010/main" val="1841073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67C04-68D3-B74D-A983-6ABC9040FBB7}"/>
              </a:ext>
            </a:extLst>
          </p:cNvPr>
          <p:cNvSpPr>
            <a:spLocks noGrp="1"/>
          </p:cNvSpPr>
          <p:nvPr>
            <p:ph type="title"/>
          </p:nvPr>
        </p:nvSpPr>
        <p:spPr/>
        <p:txBody>
          <a:bodyPr/>
          <a:lstStyle/>
          <a:p>
            <a:r>
              <a:rPr lang="en-US" dirty="0"/>
              <a:t>Where does reconfigurability overhead come from?</a:t>
            </a:r>
          </a:p>
        </p:txBody>
      </p:sp>
      <p:sp>
        <p:nvSpPr>
          <p:cNvPr id="3" name="Content Placeholder 2">
            <a:extLst>
              <a:ext uri="{FF2B5EF4-FFF2-40B4-BE49-F238E27FC236}">
                <a16:creationId xmlns:a16="http://schemas.microsoft.com/office/drawing/2014/main" id="{A8164B04-7A62-264B-81A1-54508032E0C3}"/>
              </a:ext>
            </a:extLst>
          </p:cNvPr>
          <p:cNvSpPr>
            <a:spLocks noGrp="1"/>
          </p:cNvSpPr>
          <p:nvPr>
            <p:ph idx="1"/>
          </p:nvPr>
        </p:nvSpPr>
        <p:spPr/>
        <p:txBody>
          <a:bodyPr>
            <a:normAutofit lnSpcReduction="10000"/>
          </a:bodyPr>
          <a:lstStyle/>
          <a:p>
            <a:r>
              <a:rPr lang="en-US" dirty="0"/>
              <a:t>LUTs are less efficient than standard cells</a:t>
            </a:r>
          </a:p>
          <a:p>
            <a:pPr lvl="1"/>
            <a:r>
              <a:rPr lang="en-US" dirty="0"/>
              <a:t>Increase area</a:t>
            </a:r>
          </a:p>
          <a:p>
            <a:pPr lvl="1"/>
            <a:r>
              <a:rPr lang="en-US" dirty="0"/>
              <a:t>Increases power and delay a little</a:t>
            </a:r>
          </a:p>
          <a:p>
            <a:pPr lvl="1"/>
            <a:r>
              <a:rPr lang="en-US" dirty="0"/>
              <a:t>Less of a problem for CGRAs: use more efficient logic blocks</a:t>
            </a:r>
          </a:p>
          <a:p>
            <a:r>
              <a:rPr lang="en-US" dirty="0"/>
              <a:t>Unutilized logic components</a:t>
            </a:r>
          </a:p>
          <a:p>
            <a:pPr lvl="1"/>
            <a:r>
              <a:rPr lang="en-US" dirty="0"/>
              <a:t>Increase area</a:t>
            </a:r>
          </a:p>
          <a:p>
            <a:pPr lvl="1"/>
            <a:r>
              <a:rPr lang="en-US" dirty="0"/>
              <a:t>Less of a problem for FPGAs: homogeneity within CLBs</a:t>
            </a:r>
          </a:p>
          <a:p>
            <a:r>
              <a:rPr lang="en-US" b="1" dirty="0"/>
              <a:t>Reconfigurable Routing</a:t>
            </a:r>
          </a:p>
          <a:p>
            <a:pPr lvl="1"/>
            <a:r>
              <a:rPr lang="en-US" b="1" dirty="0"/>
              <a:t>Increases area (80-90% of FPGA area is routing)</a:t>
            </a:r>
          </a:p>
          <a:p>
            <a:pPr lvl="1"/>
            <a:r>
              <a:rPr lang="en-US" b="1" dirty="0"/>
              <a:t>Increases power (5-12x)</a:t>
            </a:r>
          </a:p>
          <a:p>
            <a:pPr lvl="1"/>
            <a:r>
              <a:rPr lang="en-US" b="1" dirty="0"/>
              <a:t>Increases delay (3-4x)</a:t>
            </a:r>
          </a:p>
          <a:p>
            <a:endParaRPr lang="en-US" dirty="0"/>
          </a:p>
        </p:txBody>
      </p:sp>
    </p:spTree>
    <p:extLst>
      <p:ext uri="{BB962C8B-B14F-4D97-AF65-F5344CB8AC3E}">
        <p14:creationId xmlns:p14="http://schemas.microsoft.com/office/powerpoint/2010/main" val="1307944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24393F-5992-944A-9215-BB5BEBEC7153}"/>
              </a:ext>
            </a:extLst>
          </p:cNvPr>
          <p:cNvSpPr>
            <a:spLocks noGrp="1"/>
          </p:cNvSpPr>
          <p:nvPr>
            <p:ph type="title"/>
          </p:nvPr>
        </p:nvSpPr>
        <p:spPr/>
        <p:txBody>
          <a:bodyPr/>
          <a:lstStyle/>
          <a:p>
            <a:r>
              <a:rPr lang="en-US" dirty="0"/>
              <a:t>PE Tile Layouts (~90um x 90um)</a:t>
            </a:r>
          </a:p>
        </p:txBody>
      </p:sp>
      <p:pic>
        <p:nvPicPr>
          <p:cNvPr id="8" name="Content Placeholder 7">
            <a:extLst>
              <a:ext uri="{FF2B5EF4-FFF2-40B4-BE49-F238E27FC236}">
                <a16:creationId xmlns:a16="http://schemas.microsoft.com/office/drawing/2014/main" id="{8B529951-B2FC-9F40-8A2A-EEBDC9B541D1}"/>
              </a:ext>
            </a:extLst>
          </p:cNvPr>
          <p:cNvPicPr>
            <a:picLocks noGrp="1" noChangeAspect="1"/>
          </p:cNvPicPr>
          <p:nvPr>
            <p:ph sz="half" idx="1"/>
          </p:nvPr>
        </p:nvPicPr>
        <p:blipFill>
          <a:blip r:embed="rId2"/>
          <a:stretch>
            <a:fillRect/>
          </a:stretch>
        </p:blipFill>
        <p:spPr>
          <a:xfrm>
            <a:off x="1228830" y="1825625"/>
            <a:ext cx="4400339" cy="4351338"/>
          </a:xfrm>
        </p:spPr>
      </p:pic>
      <p:pic>
        <p:nvPicPr>
          <p:cNvPr id="10" name="Content Placeholder 9">
            <a:extLst>
              <a:ext uri="{FF2B5EF4-FFF2-40B4-BE49-F238E27FC236}">
                <a16:creationId xmlns:a16="http://schemas.microsoft.com/office/drawing/2014/main" id="{DBC18A86-D082-6B44-9EF5-186C90B25017}"/>
              </a:ext>
            </a:extLst>
          </p:cNvPr>
          <p:cNvPicPr>
            <a:picLocks noGrp="1" noChangeAspect="1"/>
          </p:cNvPicPr>
          <p:nvPr>
            <p:ph sz="half" idx="2"/>
          </p:nvPr>
        </p:nvPicPr>
        <p:blipFill>
          <a:blip r:embed="rId3"/>
          <a:stretch>
            <a:fillRect/>
          </a:stretch>
        </p:blipFill>
        <p:spPr>
          <a:xfrm>
            <a:off x="6562033" y="1825625"/>
            <a:ext cx="4401934" cy="4351338"/>
          </a:xfrm>
        </p:spPr>
      </p:pic>
      <p:sp>
        <p:nvSpPr>
          <p:cNvPr id="11" name="TextBox 10">
            <a:extLst>
              <a:ext uri="{FF2B5EF4-FFF2-40B4-BE49-F238E27FC236}">
                <a16:creationId xmlns:a16="http://schemas.microsoft.com/office/drawing/2014/main" id="{FE30CD48-797D-DD4E-812A-64443E3C76E3}"/>
              </a:ext>
            </a:extLst>
          </p:cNvPr>
          <p:cNvSpPr txBox="1"/>
          <p:nvPr/>
        </p:nvSpPr>
        <p:spPr>
          <a:xfrm>
            <a:off x="1830997" y="6176963"/>
            <a:ext cx="3196003" cy="369332"/>
          </a:xfrm>
          <a:prstGeom prst="rect">
            <a:avLst/>
          </a:prstGeom>
          <a:noFill/>
        </p:spPr>
        <p:txBody>
          <a:bodyPr wrap="none" rtlCol="0">
            <a:spAutoFit/>
          </a:bodyPr>
          <a:lstStyle/>
          <a:p>
            <a:r>
              <a:rPr lang="en-US" dirty="0"/>
              <a:t>View from Synopsys IC Compiler</a:t>
            </a:r>
          </a:p>
        </p:txBody>
      </p:sp>
      <p:sp>
        <p:nvSpPr>
          <p:cNvPr id="12" name="TextBox 11">
            <a:extLst>
              <a:ext uri="{FF2B5EF4-FFF2-40B4-BE49-F238E27FC236}">
                <a16:creationId xmlns:a16="http://schemas.microsoft.com/office/drawing/2014/main" id="{6E45923D-8535-4D4F-8125-6C1FC81331CE}"/>
              </a:ext>
            </a:extLst>
          </p:cNvPr>
          <p:cNvSpPr txBox="1"/>
          <p:nvPr/>
        </p:nvSpPr>
        <p:spPr>
          <a:xfrm>
            <a:off x="6453874" y="6176963"/>
            <a:ext cx="4618252" cy="369332"/>
          </a:xfrm>
          <a:prstGeom prst="rect">
            <a:avLst/>
          </a:prstGeom>
          <a:noFill/>
        </p:spPr>
        <p:txBody>
          <a:bodyPr wrap="none" rtlCol="0">
            <a:spAutoFit/>
          </a:bodyPr>
          <a:lstStyle/>
          <a:p>
            <a:r>
              <a:rPr lang="en-US" dirty="0"/>
              <a:t>GDSII stream-out loaded into Cadence Virtuoso</a:t>
            </a:r>
          </a:p>
        </p:txBody>
      </p:sp>
    </p:spTree>
    <p:extLst>
      <p:ext uri="{BB962C8B-B14F-4D97-AF65-F5344CB8AC3E}">
        <p14:creationId xmlns:p14="http://schemas.microsoft.com/office/powerpoint/2010/main" val="18897166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B2956-1C49-BE4B-A791-EA62D8C1DDF2}"/>
              </a:ext>
            </a:extLst>
          </p:cNvPr>
          <p:cNvSpPr>
            <a:spLocks noGrp="1"/>
          </p:cNvSpPr>
          <p:nvPr>
            <p:ph type="title"/>
          </p:nvPr>
        </p:nvSpPr>
        <p:spPr/>
        <p:txBody>
          <a:bodyPr/>
          <a:lstStyle/>
          <a:p>
            <a:r>
              <a:rPr lang="en-US" dirty="0"/>
              <a:t>Switch boxes</a:t>
            </a:r>
          </a:p>
        </p:txBody>
      </p:sp>
      <p:sp>
        <p:nvSpPr>
          <p:cNvPr id="7" name="TextBox 6">
            <a:extLst>
              <a:ext uri="{FF2B5EF4-FFF2-40B4-BE49-F238E27FC236}">
                <a16:creationId xmlns:a16="http://schemas.microsoft.com/office/drawing/2014/main" id="{30D37246-915F-0049-B6EE-50DC6B5B2C64}"/>
              </a:ext>
            </a:extLst>
          </p:cNvPr>
          <p:cNvSpPr txBox="1"/>
          <p:nvPr/>
        </p:nvSpPr>
        <p:spPr>
          <a:xfrm>
            <a:off x="838200" y="6374659"/>
            <a:ext cx="7937942" cy="369332"/>
          </a:xfrm>
          <a:prstGeom prst="rect">
            <a:avLst/>
          </a:prstGeom>
          <a:noFill/>
        </p:spPr>
        <p:txBody>
          <a:bodyPr wrap="none" rtlCol="0">
            <a:spAutoFit/>
          </a:bodyPr>
          <a:lstStyle/>
          <a:p>
            <a:r>
              <a:rPr lang="en-US" b="1" dirty="0"/>
              <a:t>Source:</a:t>
            </a:r>
            <a:r>
              <a:rPr lang="en-US" dirty="0"/>
              <a:t> http://</a:t>
            </a:r>
            <a:r>
              <a:rPr lang="en-US" dirty="0" err="1"/>
              <a:t>venividiwiki.ee.virginia.edu</a:t>
            </a:r>
            <a:r>
              <a:rPr lang="en-US" dirty="0"/>
              <a:t>/</a:t>
            </a:r>
            <a:r>
              <a:rPr lang="en-US" dirty="0" err="1"/>
              <a:t>mediawiki</a:t>
            </a:r>
            <a:r>
              <a:rPr lang="en-US" dirty="0"/>
              <a:t>/</a:t>
            </a:r>
            <a:r>
              <a:rPr lang="en-US" dirty="0" err="1"/>
              <a:t>index.php</a:t>
            </a:r>
            <a:r>
              <a:rPr lang="en-US" dirty="0"/>
              <a:t>/</a:t>
            </a:r>
            <a:r>
              <a:rPr lang="en-US" dirty="0" err="1"/>
              <a:t>File:SwitchBo.png</a:t>
            </a:r>
            <a:endParaRPr lang="en-US" dirty="0"/>
          </a:p>
        </p:txBody>
      </p:sp>
      <p:sp>
        <p:nvSpPr>
          <p:cNvPr id="8" name="TextBox 7">
            <a:extLst>
              <a:ext uri="{FF2B5EF4-FFF2-40B4-BE49-F238E27FC236}">
                <a16:creationId xmlns:a16="http://schemas.microsoft.com/office/drawing/2014/main" id="{6BE7105D-9394-774E-B95B-CF332BDBACEB}"/>
              </a:ext>
            </a:extLst>
          </p:cNvPr>
          <p:cNvSpPr txBox="1"/>
          <p:nvPr/>
        </p:nvSpPr>
        <p:spPr>
          <a:xfrm>
            <a:off x="5339353" y="1997653"/>
            <a:ext cx="1750800" cy="369332"/>
          </a:xfrm>
          <a:prstGeom prst="rect">
            <a:avLst/>
          </a:prstGeom>
          <a:noFill/>
        </p:spPr>
        <p:txBody>
          <a:bodyPr wrap="none" rtlCol="0">
            <a:spAutoFit/>
          </a:bodyPr>
          <a:lstStyle/>
          <a:p>
            <a:r>
              <a:rPr lang="en-US" b="1" dirty="0"/>
              <a:t>Flexibility: Fs = 3</a:t>
            </a:r>
          </a:p>
        </p:txBody>
      </p:sp>
      <p:pic>
        <p:nvPicPr>
          <p:cNvPr id="11" name="Picture 10">
            <a:extLst>
              <a:ext uri="{FF2B5EF4-FFF2-40B4-BE49-F238E27FC236}">
                <a16:creationId xmlns:a16="http://schemas.microsoft.com/office/drawing/2014/main" id="{392C75D8-46D3-C042-B478-8FF2747142A7}"/>
              </a:ext>
            </a:extLst>
          </p:cNvPr>
          <p:cNvPicPr>
            <a:picLocks noChangeAspect="1"/>
          </p:cNvPicPr>
          <p:nvPr/>
        </p:nvPicPr>
        <p:blipFill rotWithShape="1">
          <a:blip r:embed="rId2"/>
          <a:srcRect b="11706"/>
          <a:stretch/>
        </p:blipFill>
        <p:spPr>
          <a:xfrm>
            <a:off x="319711" y="2366985"/>
            <a:ext cx="11552577" cy="3570061"/>
          </a:xfrm>
          <a:prstGeom prst="rect">
            <a:avLst/>
          </a:prstGeom>
        </p:spPr>
      </p:pic>
    </p:spTree>
    <p:extLst>
      <p:ext uri="{BB962C8B-B14F-4D97-AF65-F5344CB8AC3E}">
        <p14:creationId xmlns:p14="http://schemas.microsoft.com/office/powerpoint/2010/main" val="393763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52489-C23A-5143-A0C9-82107E1113B2}"/>
              </a:ext>
            </a:extLst>
          </p:cNvPr>
          <p:cNvSpPr>
            <a:spLocks noGrp="1"/>
          </p:cNvSpPr>
          <p:nvPr>
            <p:ph type="title"/>
          </p:nvPr>
        </p:nvSpPr>
        <p:spPr>
          <a:xfrm>
            <a:off x="838200" y="365125"/>
            <a:ext cx="10515600" cy="1325563"/>
          </a:xfrm>
        </p:spPr>
        <p:txBody>
          <a:bodyPr/>
          <a:lstStyle/>
          <a:p>
            <a:r>
              <a:rPr lang="en-US" dirty="0"/>
              <a:t>Connection boxes</a:t>
            </a:r>
          </a:p>
        </p:txBody>
      </p:sp>
      <p:sp>
        <p:nvSpPr>
          <p:cNvPr id="6" name="Rectangle 5">
            <a:extLst>
              <a:ext uri="{FF2B5EF4-FFF2-40B4-BE49-F238E27FC236}">
                <a16:creationId xmlns:a16="http://schemas.microsoft.com/office/drawing/2014/main" id="{FB161DE6-EAAD-F44D-B8A7-44005CADA80F}"/>
              </a:ext>
            </a:extLst>
          </p:cNvPr>
          <p:cNvSpPr/>
          <p:nvPr/>
        </p:nvSpPr>
        <p:spPr>
          <a:xfrm>
            <a:off x="2516280" y="3027507"/>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sp>
        <p:nvSpPr>
          <p:cNvPr id="7" name="Rectangle 6">
            <a:extLst>
              <a:ext uri="{FF2B5EF4-FFF2-40B4-BE49-F238E27FC236}">
                <a16:creationId xmlns:a16="http://schemas.microsoft.com/office/drawing/2014/main" id="{1AC3F4FC-0C5D-644F-BB92-C15053A34100}"/>
              </a:ext>
            </a:extLst>
          </p:cNvPr>
          <p:cNvSpPr/>
          <p:nvPr/>
        </p:nvSpPr>
        <p:spPr>
          <a:xfrm>
            <a:off x="5140453" y="3027507"/>
            <a:ext cx="1939607" cy="1939607"/>
          </a:xfrm>
          <a:prstGeom prst="rect">
            <a:avLst/>
          </a:prstGeom>
          <a:solidFill>
            <a:srgbClr val="00B050">
              <a:alpha val="3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p>
        </p:txBody>
      </p:sp>
      <p:grpSp>
        <p:nvGrpSpPr>
          <p:cNvPr id="14" name="Group 13">
            <a:extLst>
              <a:ext uri="{FF2B5EF4-FFF2-40B4-BE49-F238E27FC236}">
                <a16:creationId xmlns:a16="http://schemas.microsoft.com/office/drawing/2014/main" id="{D0B23590-9129-834E-8424-C60DF847FD8A}"/>
              </a:ext>
            </a:extLst>
          </p:cNvPr>
          <p:cNvGrpSpPr/>
          <p:nvPr/>
        </p:nvGrpSpPr>
        <p:grpSpPr>
          <a:xfrm rot="5400000">
            <a:off x="4553226" y="3248565"/>
            <a:ext cx="3114060" cy="1497490"/>
            <a:chOff x="2851352" y="3478161"/>
            <a:chExt cx="353964" cy="774290"/>
          </a:xfrm>
        </p:grpSpPr>
        <p:cxnSp>
          <p:nvCxnSpPr>
            <p:cNvPr id="47" name="Straight Connector 46">
              <a:extLst>
                <a:ext uri="{FF2B5EF4-FFF2-40B4-BE49-F238E27FC236}">
                  <a16:creationId xmlns:a16="http://schemas.microsoft.com/office/drawing/2014/main" id="{8399B87E-27A4-BE4B-A3B1-F7631F801063}"/>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5996B01-53F7-8D4C-B03A-1D9F162FC9C7}"/>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B64DE27-9B0E-A542-94C0-BB6F05D064D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4BDA6BF-B237-2E4A-9054-C8406846D8B8}"/>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58" name="Rectangle 57">
            <a:extLst>
              <a:ext uri="{FF2B5EF4-FFF2-40B4-BE49-F238E27FC236}">
                <a16:creationId xmlns:a16="http://schemas.microsoft.com/office/drawing/2014/main" id="{E855142F-91E4-584C-B6F2-160B00017A35}"/>
              </a:ext>
            </a:extLst>
          </p:cNvPr>
          <p:cNvSpPr/>
          <p:nvPr/>
        </p:nvSpPr>
        <p:spPr>
          <a:xfrm>
            <a:off x="7736113" y="2998388"/>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grpSp>
        <p:nvGrpSpPr>
          <p:cNvPr id="67" name="Group 66">
            <a:extLst>
              <a:ext uri="{FF2B5EF4-FFF2-40B4-BE49-F238E27FC236}">
                <a16:creationId xmlns:a16="http://schemas.microsoft.com/office/drawing/2014/main" id="{60D9C910-1874-834F-92BA-614649A08362}"/>
              </a:ext>
            </a:extLst>
          </p:cNvPr>
          <p:cNvGrpSpPr/>
          <p:nvPr/>
        </p:nvGrpSpPr>
        <p:grpSpPr>
          <a:xfrm>
            <a:off x="3741393" y="3248551"/>
            <a:ext cx="5242813" cy="1497490"/>
            <a:chOff x="2851354" y="3478161"/>
            <a:chExt cx="595932" cy="774290"/>
          </a:xfrm>
        </p:grpSpPr>
        <p:cxnSp>
          <p:nvCxnSpPr>
            <p:cNvPr id="68" name="Straight Connector 67">
              <a:extLst>
                <a:ext uri="{FF2B5EF4-FFF2-40B4-BE49-F238E27FC236}">
                  <a16:creationId xmlns:a16="http://schemas.microsoft.com/office/drawing/2014/main" id="{321211BE-81CB-1348-90A5-2EF303139BD7}"/>
                </a:ext>
              </a:extLst>
            </p:cNvPr>
            <p:cNvCxnSpPr>
              <a:cxnSpLocks/>
            </p:cNvCxnSpPr>
            <p:nvPr/>
          </p:nvCxnSpPr>
          <p:spPr>
            <a:xfrm flipH="1">
              <a:off x="2851355" y="3478161"/>
              <a:ext cx="29492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3322C13-15B4-F74F-AF54-0FD460BAEB0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27CC952-A3EE-8840-BB5D-80BD365C6B71}"/>
                </a:ext>
              </a:extLst>
            </p:cNvPr>
            <p:cNvCxnSpPr/>
            <p:nvPr/>
          </p:nvCxnSpPr>
          <p:spPr>
            <a:xfrm flipH="1">
              <a:off x="3035506"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930B748-ECDE-4148-9303-B8ECE86FBB67}"/>
                </a:ext>
              </a:extLst>
            </p:cNvPr>
            <p:cNvCxnSpPr/>
            <p:nvPr/>
          </p:nvCxnSpPr>
          <p:spPr>
            <a:xfrm flipH="1">
              <a:off x="3093325"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73" name="Rectangle 72">
            <a:extLst>
              <a:ext uri="{FF2B5EF4-FFF2-40B4-BE49-F238E27FC236}">
                <a16:creationId xmlns:a16="http://schemas.microsoft.com/office/drawing/2014/main" id="{36BF3695-B5CC-954B-8901-05ED60B320C2}"/>
              </a:ext>
            </a:extLst>
          </p:cNvPr>
          <p:cNvSpPr/>
          <p:nvPr/>
        </p:nvSpPr>
        <p:spPr>
          <a:xfrm>
            <a:off x="5243059" y="314630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4" name="Rectangle 73">
            <a:extLst>
              <a:ext uri="{FF2B5EF4-FFF2-40B4-BE49-F238E27FC236}">
                <a16:creationId xmlns:a16="http://schemas.microsoft.com/office/drawing/2014/main" id="{5A9BCF2F-20DE-3943-8911-451B8A6D26F3}"/>
              </a:ext>
            </a:extLst>
          </p:cNvPr>
          <p:cNvSpPr/>
          <p:nvPr/>
        </p:nvSpPr>
        <p:spPr>
          <a:xfrm>
            <a:off x="6218200" y="313802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5" name="Rectangle 74">
            <a:extLst>
              <a:ext uri="{FF2B5EF4-FFF2-40B4-BE49-F238E27FC236}">
                <a16:creationId xmlns:a16="http://schemas.microsoft.com/office/drawing/2014/main" id="{7753386B-4C7D-E84E-8348-E9AFF1B75157}"/>
              </a:ext>
            </a:extLst>
          </p:cNvPr>
          <p:cNvSpPr/>
          <p:nvPr/>
        </p:nvSpPr>
        <p:spPr>
          <a:xfrm>
            <a:off x="5759650" y="366096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6" name="Rectangle 75">
            <a:extLst>
              <a:ext uri="{FF2B5EF4-FFF2-40B4-BE49-F238E27FC236}">
                <a16:creationId xmlns:a16="http://schemas.microsoft.com/office/drawing/2014/main" id="{5E653928-487D-8447-AF0E-3BB85F500537}"/>
              </a:ext>
            </a:extLst>
          </p:cNvPr>
          <p:cNvSpPr/>
          <p:nvPr/>
        </p:nvSpPr>
        <p:spPr>
          <a:xfrm>
            <a:off x="6744910" y="365147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7" name="Rectangle 76">
            <a:extLst>
              <a:ext uri="{FF2B5EF4-FFF2-40B4-BE49-F238E27FC236}">
                <a16:creationId xmlns:a16="http://schemas.microsoft.com/office/drawing/2014/main" id="{344009A8-36F0-0649-B131-454A33F92230}"/>
              </a:ext>
            </a:extLst>
          </p:cNvPr>
          <p:cNvSpPr/>
          <p:nvPr/>
        </p:nvSpPr>
        <p:spPr>
          <a:xfrm>
            <a:off x="5250979" y="4137642"/>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8" name="Rectangle 77">
            <a:extLst>
              <a:ext uri="{FF2B5EF4-FFF2-40B4-BE49-F238E27FC236}">
                <a16:creationId xmlns:a16="http://schemas.microsoft.com/office/drawing/2014/main" id="{0AE0EB84-03F8-B94D-A7CF-3E5C21FC01DF}"/>
              </a:ext>
            </a:extLst>
          </p:cNvPr>
          <p:cNvSpPr/>
          <p:nvPr/>
        </p:nvSpPr>
        <p:spPr>
          <a:xfrm>
            <a:off x="6227827" y="412855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9" name="Rectangle 78">
            <a:extLst>
              <a:ext uri="{FF2B5EF4-FFF2-40B4-BE49-F238E27FC236}">
                <a16:creationId xmlns:a16="http://schemas.microsoft.com/office/drawing/2014/main" id="{D8891F43-7182-F34C-B0C4-CA3DC2A280C3}"/>
              </a:ext>
            </a:extLst>
          </p:cNvPr>
          <p:cNvSpPr/>
          <p:nvPr/>
        </p:nvSpPr>
        <p:spPr>
          <a:xfrm>
            <a:off x="5759989" y="463551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0" name="Rectangle 79">
            <a:extLst>
              <a:ext uri="{FF2B5EF4-FFF2-40B4-BE49-F238E27FC236}">
                <a16:creationId xmlns:a16="http://schemas.microsoft.com/office/drawing/2014/main" id="{E9ADF533-E664-A149-96D7-D93597566144}"/>
              </a:ext>
            </a:extLst>
          </p:cNvPr>
          <p:cNvSpPr/>
          <p:nvPr/>
        </p:nvSpPr>
        <p:spPr>
          <a:xfrm>
            <a:off x="6741918" y="4635516"/>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2" name="TextBox 81">
            <a:extLst>
              <a:ext uri="{FF2B5EF4-FFF2-40B4-BE49-F238E27FC236}">
                <a16:creationId xmlns:a16="http://schemas.microsoft.com/office/drawing/2014/main" id="{B4A0B269-7105-3C47-A7E5-4A4D9E6F1456}"/>
              </a:ext>
            </a:extLst>
          </p:cNvPr>
          <p:cNvSpPr txBox="1"/>
          <p:nvPr/>
        </p:nvSpPr>
        <p:spPr>
          <a:xfrm>
            <a:off x="10033000" y="2470068"/>
            <a:ext cx="899990" cy="369332"/>
          </a:xfrm>
          <a:prstGeom prst="rect">
            <a:avLst/>
          </a:prstGeom>
          <a:noFill/>
        </p:spPr>
        <p:txBody>
          <a:bodyPr wrap="none" rtlCol="0">
            <a:spAutoFit/>
          </a:bodyPr>
          <a:lstStyle/>
          <a:p>
            <a:r>
              <a:rPr lang="en-US" b="1" dirty="0"/>
              <a:t>Fc = 0.5</a:t>
            </a:r>
          </a:p>
        </p:txBody>
      </p:sp>
    </p:spTree>
    <p:extLst>
      <p:ext uri="{BB962C8B-B14F-4D97-AF65-F5344CB8AC3E}">
        <p14:creationId xmlns:p14="http://schemas.microsoft.com/office/powerpoint/2010/main" val="5321482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FB339-FA1D-9646-AB57-B813D2CB08F8}"/>
              </a:ext>
            </a:extLst>
          </p:cNvPr>
          <p:cNvSpPr>
            <a:spLocks noGrp="1"/>
          </p:cNvSpPr>
          <p:nvPr>
            <p:ph type="title"/>
          </p:nvPr>
        </p:nvSpPr>
        <p:spPr/>
        <p:txBody>
          <a:bodyPr/>
          <a:lstStyle/>
          <a:p>
            <a:r>
              <a:rPr lang="en-US" dirty="0"/>
              <a:t>Layout strategy: 3D stacking of CBs + SBs</a:t>
            </a:r>
          </a:p>
        </p:txBody>
      </p:sp>
      <p:grpSp>
        <p:nvGrpSpPr>
          <p:cNvPr id="308" name="Group 307">
            <a:extLst>
              <a:ext uri="{FF2B5EF4-FFF2-40B4-BE49-F238E27FC236}">
                <a16:creationId xmlns:a16="http://schemas.microsoft.com/office/drawing/2014/main" id="{7BBFB36F-8EA0-1947-956F-963094C911C7}"/>
              </a:ext>
            </a:extLst>
          </p:cNvPr>
          <p:cNvGrpSpPr/>
          <p:nvPr/>
        </p:nvGrpSpPr>
        <p:grpSpPr>
          <a:xfrm>
            <a:off x="838200" y="2030680"/>
            <a:ext cx="4155763" cy="4139575"/>
            <a:chOff x="732465" y="2518284"/>
            <a:chExt cx="5774612" cy="5670777"/>
          </a:xfrm>
        </p:grpSpPr>
        <p:grpSp>
          <p:nvGrpSpPr>
            <p:cNvPr id="4" name="Group 3">
              <a:extLst>
                <a:ext uri="{FF2B5EF4-FFF2-40B4-BE49-F238E27FC236}">
                  <a16:creationId xmlns:a16="http://schemas.microsoft.com/office/drawing/2014/main" id="{1C5F32EE-7631-BB49-962B-32708C7A98EA}"/>
                </a:ext>
              </a:extLst>
            </p:cNvPr>
            <p:cNvGrpSpPr/>
            <p:nvPr/>
          </p:nvGrpSpPr>
          <p:grpSpPr>
            <a:xfrm>
              <a:off x="732465" y="2518286"/>
              <a:ext cx="3067664" cy="3012371"/>
              <a:chOff x="1342103" y="2851963"/>
              <a:chExt cx="3067664" cy="3012371"/>
            </a:xfrm>
          </p:grpSpPr>
          <p:sp>
            <p:nvSpPr>
              <p:cNvPr id="5" name="Rectangle 4">
                <a:extLst>
                  <a:ext uri="{FF2B5EF4-FFF2-40B4-BE49-F238E27FC236}">
                    <a16:creationId xmlns:a16="http://schemas.microsoft.com/office/drawing/2014/main" id="{370BBED7-6433-E54C-BAD4-9D979196E68A}"/>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6" name="Rectangle 5">
                <a:extLst>
                  <a:ext uri="{FF2B5EF4-FFF2-40B4-BE49-F238E27FC236}">
                    <a16:creationId xmlns:a16="http://schemas.microsoft.com/office/drawing/2014/main" id="{819517C3-16F0-AE49-B75B-B6FA1259A339}"/>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7" name="Rectangle 6">
                <a:extLst>
                  <a:ext uri="{FF2B5EF4-FFF2-40B4-BE49-F238E27FC236}">
                    <a16:creationId xmlns:a16="http://schemas.microsoft.com/office/drawing/2014/main" id="{AA68916E-A438-CE4D-BDB2-F734D5E536B6}"/>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8" name="Rectangle 7">
                <a:extLst>
                  <a:ext uri="{FF2B5EF4-FFF2-40B4-BE49-F238E27FC236}">
                    <a16:creationId xmlns:a16="http://schemas.microsoft.com/office/drawing/2014/main" id="{FCFA3EBF-F241-5947-ADC1-9AE1C96345F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9" name="Group 8">
                <a:extLst>
                  <a:ext uri="{FF2B5EF4-FFF2-40B4-BE49-F238E27FC236}">
                    <a16:creationId xmlns:a16="http://schemas.microsoft.com/office/drawing/2014/main" id="{47598DD8-BCCF-BB48-A656-546442ED4AB3}"/>
                  </a:ext>
                </a:extLst>
              </p:cNvPr>
              <p:cNvGrpSpPr/>
              <p:nvPr/>
            </p:nvGrpSpPr>
            <p:grpSpPr>
              <a:xfrm>
                <a:off x="2698950" y="3314700"/>
                <a:ext cx="353964" cy="774290"/>
                <a:chOff x="2698952" y="3325761"/>
                <a:chExt cx="353964" cy="774290"/>
              </a:xfrm>
            </p:grpSpPr>
            <p:cxnSp>
              <p:nvCxnSpPr>
                <p:cNvPr id="51" name="Straight Connector 50">
                  <a:extLst>
                    <a:ext uri="{FF2B5EF4-FFF2-40B4-BE49-F238E27FC236}">
                      <a16:creationId xmlns:a16="http://schemas.microsoft.com/office/drawing/2014/main" id="{69905837-B8BD-5A43-AFF7-392584B2D19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DC992C0-1FC1-8745-9867-8B913E0AC89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CFF5BA2-0B0C-704B-9F60-F4B076107AD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5AAC82E-1C9C-2448-9F7B-7221D5172FD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0" name="Straight Connector 9">
                <a:extLst>
                  <a:ext uri="{FF2B5EF4-FFF2-40B4-BE49-F238E27FC236}">
                    <a16:creationId xmlns:a16="http://schemas.microsoft.com/office/drawing/2014/main" id="{355755AD-FC70-674A-8858-8D0DD1FDE3A1}"/>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A129915-4134-8E43-8564-FBF8D36B23B7}"/>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BC9193C-5DAB-254D-BEC6-57CCF6468250}"/>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7A9F495-9F57-E14B-968A-C415CAA8BEC0}"/>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22730222-27BE-4B42-A794-AF32F01CCE5D}"/>
                  </a:ext>
                </a:extLst>
              </p:cNvPr>
              <p:cNvGrpSpPr/>
              <p:nvPr/>
            </p:nvGrpSpPr>
            <p:grpSpPr>
              <a:xfrm rot="5400000">
                <a:off x="3377379" y="3971003"/>
                <a:ext cx="353964" cy="774290"/>
                <a:chOff x="2851352" y="3478161"/>
                <a:chExt cx="353964" cy="774290"/>
              </a:xfrm>
            </p:grpSpPr>
            <p:cxnSp>
              <p:nvCxnSpPr>
                <p:cNvPr id="47" name="Straight Connector 46">
                  <a:extLst>
                    <a:ext uri="{FF2B5EF4-FFF2-40B4-BE49-F238E27FC236}">
                      <a16:creationId xmlns:a16="http://schemas.microsoft.com/office/drawing/2014/main" id="{E33F59D4-F3D6-DD45-95E1-704161B562D5}"/>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B7B8B66-2086-3842-ACAB-42C7A05D9CB9}"/>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C969EE0-F88F-E745-81C2-6DC2AAC5096D}"/>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5B8D007-E54D-0342-8931-AAAA0DD4CB8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DBAAAE3-EBCD-3845-8920-BAAD4180620E}"/>
                  </a:ext>
                </a:extLst>
              </p:cNvPr>
              <p:cNvGrpSpPr/>
              <p:nvPr/>
            </p:nvGrpSpPr>
            <p:grpSpPr>
              <a:xfrm>
                <a:off x="1342103" y="3314700"/>
                <a:ext cx="353964" cy="774290"/>
                <a:chOff x="2698952" y="3325761"/>
                <a:chExt cx="353964" cy="774290"/>
              </a:xfrm>
            </p:grpSpPr>
            <p:cxnSp>
              <p:nvCxnSpPr>
                <p:cNvPr id="43" name="Straight Connector 42">
                  <a:extLst>
                    <a:ext uri="{FF2B5EF4-FFF2-40B4-BE49-F238E27FC236}">
                      <a16:creationId xmlns:a16="http://schemas.microsoft.com/office/drawing/2014/main" id="{AEB01043-D65F-354D-B815-65CD4591076A}"/>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4B6F6F0-002B-104F-80C3-544B82987A9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3E3F42-641B-FB42-883B-176F621C6C3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12BA6CA-43F2-5048-86C1-6AEE008603C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6D48E650-FD7A-3446-B279-8EA7817669CD}"/>
                  </a:ext>
                </a:extLst>
              </p:cNvPr>
              <p:cNvGrpSpPr/>
              <p:nvPr/>
            </p:nvGrpSpPr>
            <p:grpSpPr>
              <a:xfrm>
                <a:off x="4055803" y="3314700"/>
                <a:ext cx="353964" cy="774290"/>
                <a:chOff x="2698952" y="3325761"/>
                <a:chExt cx="353964" cy="774290"/>
              </a:xfrm>
            </p:grpSpPr>
            <p:cxnSp>
              <p:nvCxnSpPr>
                <p:cNvPr id="39" name="Straight Connector 38">
                  <a:extLst>
                    <a:ext uri="{FF2B5EF4-FFF2-40B4-BE49-F238E27FC236}">
                      <a16:creationId xmlns:a16="http://schemas.microsoft.com/office/drawing/2014/main" id="{90CA21D6-E2C8-7648-92B0-F6547D4276F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4596D9E-9BFE-DA41-8C4D-282C17171C2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F045AAF-3C90-D34F-9072-F4D22E81DE0A}"/>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B38DBF1-7CDD-154D-958E-24893BC2019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8209495D-BC11-8347-A05E-0D9A65220736}"/>
                  </a:ext>
                </a:extLst>
              </p:cNvPr>
              <p:cNvGrpSpPr/>
              <p:nvPr/>
            </p:nvGrpSpPr>
            <p:grpSpPr>
              <a:xfrm rot="16200000">
                <a:off x="3377379" y="2641800"/>
                <a:ext cx="353964" cy="774290"/>
                <a:chOff x="2698952" y="3325761"/>
                <a:chExt cx="353964" cy="774290"/>
              </a:xfrm>
            </p:grpSpPr>
            <p:cxnSp>
              <p:nvCxnSpPr>
                <p:cNvPr id="35" name="Straight Connector 34">
                  <a:extLst>
                    <a:ext uri="{FF2B5EF4-FFF2-40B4-BE49-F238E27FC236}">
                      <a16:creationId xmlns:a16="http://schemas.microsoft.com/office/drawing/2014/main" id="{C44A14FF-CFB6-4C43-B351-DE156DDEDDC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6243BC3-031B-154A-AD60-58BC505EE96E}"/>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CC1507F-76D9-3B4C-995E-6AB3D51C2A3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F140B91-8F64-B849-A7E5-EB79D477F51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09013AB-2969-AA4D-9808-9B5099EBD3D4}"/>
                  </a:ext>
                </a:extLst>
              </p:cNvPr>
              <p:cNvGrpSpPr/>
              <p:nvPr/>
            </p:nvGrpSpPr>
            <p:grpSpPr>
              <a:xfrm rot="16200000">
                <a:off x="2024217" y="2908499"/>
                <a:ext cx="353962" cy="240891"/>
                <a:chOff x="2698953" y="3596148"/>
                <a:chExt cx="353962" cy="240891"/>
              </a:xfrm>
            </p:grpSpPr>
            <p:cxnSp>
              <p:nvCxnSpPr>
                <p:cNvPr id="33" name="Straight Connector 32">
                  <a:extLst>
                    <a:ext uri="{FF2B5EF4-FFF2-40B4-BE49-F238E27FC236}">
                      <a16:creationId xmlns:a16="http://schemas.microsoft.com/office/drawing/2014/main" id="{F7726838-CCF1-984F-BA05-69EAD64F8C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928540B-3914-DA48-B8F7-253927100A9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486FD7DA-C178-EB43-BEA4-BF7E2E58A1F8}"/>
                  </a:ext>
                </a:extLst>
              </p:cNvPr>
              <p:cNvGrpSpPr/>
              <p:nvPr/>
            </p:nvGrpSpPr>
            <p:grpSpPr>
              <a:xfrm rot="5400000">
                <a:off x="3377379" y="5300207"/>
                <a:ext cx="353964" cy="774290"/>
                <a:chOff x="2698952" y="3325761"/>
                <a:chExt cx="353964" cy="774290"/>
              </a:xfrm>
            </p:grpSpPr>
            <p:cxnSp>
              <p:nvCxnSpPr>
                <p:cNvPr id="29" name="Straight Connector 28">
                  <a:extLst>
                    <a:ext uri="{FF2B5EF4-FFF2-40B4-BE49-F238E27FC236}">
                      <a16:creationId xmlns:a16="http://schemas.microsoft.com/office/drawing/2014/main" id="{38AB9390-E54A-F94D-B358-F0ABEB3DB58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2E41C5-EB91-7D4E-9680-667DAA0DBD6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1FCACDF-68B9-5E4F-9D93-88C0E20430F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156E75A-1A5D-034D-B5AB-A805DA333D4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E60E395-4D98-E44D-AE7C-E5209A27F4EB}"/>
                  </a:ext>
                </a:extLst>
              </p:cNvPr>
              <p:cNvGrpSpPr/>
              <p:nvPr/>
            </p:nvGrpSpPr>
            <p:grpSpPr>
              <a:xfrm rot="5400000">
                <a:off x="1980582" y="5566907"/>
                <a:ext cx="353962" cy="240891"/>
                <a:chOff x="2698953" y="3596148"/>
                <a:chExt cx="353962" cy="240891"/>
              </a:xfrm>
            </p:grpSpPr>
            <p:cxnSp>
              <p:nvCxnSpPr>
                <p:cNvPr id="27" name="Straight Connector 26">
                  <a:extLst>
                    <a:ext uri="{FF2B5EF4-FFF2-40B4-BE49-F238E27FC236}">
                      <a16:creationId xmlns:a16="http://schemas.microsoft.com/office/drawing/2014/main" id="{83B46D29-3C53-CD4A-92BB-A5C5E226BEA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7EAE678-CE94-AC49-AC9E-DABA64C6DBA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000FCB7A-EC0F-D74F-99D9-AE7B2C502559}"/>
                  </a:ext>
                </a:extLst>
              </p:cNvPr>
              <p:cNvGrpSpPr/>
              <p:nvPr/>
            </p:nvGrpSpPr>
            <p:grpSpPr>
              <a:xfrm rot="5400000">
                <a:off x="1980581" y="4246753"/>
                <a:ext cx="353962" cy="240891"/>
                <a:chOff x="2698953" y="3596148"/>
                <a:chExt cx="353962" cy="240891"/>
              </a:xfrm>
            </p:grpSpPr>
            <p:cxnSp>
              <p:nvCxnSpPr>
                <p:cNvPr id="25" name="Straight Connector 24">
                  <a:extLst>
                    <a:ext uri="{FF2B5EF4-FFF2-40B4-BE49-F238E27FC236}">
                      <a16:creationId xmlns:a16="http://schemas.microsoft.com/office/drawing/2014/main" id="{372B2EEB-B02F-CF46-B839-BBEC43A893B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D097840-F810-1E42-AED8-9C4E4DCFFC5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7247E9A4-CE43-CB46-8708-C573D5B6D211}"/>
                  </a:ext>
                </a:extLst>
              </p:cNvPr>
              <p:cNvGrpSpPr/>
              <p:nvPr/>
            </p:nvGrpSpPr>
            <p:grpSpPr>
              <a:xfrm>
                <a:off x="4055804" y="4897693"/>
                <a:ext cx="353962" cy="240891"/>
                <a:chOff x="2698953" y="3596148"/>
                <a:chExt cx="353962" cy="240891"/>
              </a:xfrm>
            </p:grpSpPr>
            <p:cxnSp>
              <p:nvCxnSpPr>
                <p:cNvPr id="23" name="Straight Connector 22">
                  <a:extLst>
                    <a:ext uri="{FF2B5EF4-FFF2-40B4-BE49-F238E27FC236}">
                      <a16:creationId xmlns:a16="http://schemas.microsoft.com/office/drawing/2014/main" id="{6D6BD9F7-F5F9-E84D-9592-11D3C4863B5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5CFDB56-B6DA-9C42-90CF-253E59AD1C4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157" name="Group 156">
              <a:extLst>
                <a:ext uri="{FF2B5EF4-FFF2-40B4-BE49-F238E27FC236}">
                  <a16:creationId xmlns:a16="http://schemas.microsoft.com/office/drawing/2014/main" id="{25A8FD43-08C3-104E-87FA-8413E21FC158}"/>
                </a:ext>
              </a:extLst>
            </p:cNvPr>
            <p:cNvGrpSpPr/>
            <p:nvPr/>
          </p:nvGrpSpPr>
          <p:grpSpPr>
            <a:xfrm>
              <a:off x="3439413" y="2518284"/>
              <a:ext cx="3067664" cy="3012371"/>
              <a:chOff x="1342103" y="2851963"/>
              <a:chExt cx="3067664" cy="3012371"/>
            </a:xfrm>
          </p:grpSpPr>
          <p:sp>
            <p:nvSpPr>
              <p:cNvPr id="158" name="Rectangle 157">
                <a:extLst>
                  <a:ext uri="{FF2B5EF4-FFF2-40B4-BE49-F238E27FC236}">
                    <a16:creationId xmlns:a16="http://schemas.microsoft.com/office/drawing/2014/main" id="{0C614988-E8B1-7448-A8A7-283DF850620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59" name="Rectangle 158">
                <a:extLst>
                  <a:ext uri="{FF2B5EF4-FFF2-40B4-BE49-F238E27FC236}">
                    <a16:creationId xmlns:a16="http://schemas.microsoft.com/office/drawing/2014/main" id="{E355A9BF-C09E-6F40-BFA1-81A0828D740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160" name="Rectangle 159">
                <a:extLst>
                  <a:ext uri="{FF2B5EF4-FFF2-40B4-BE49-F238E27FC236}">
                    <a16:creationId xmlns:a16="http://schemas.microsoft.com/office/drawing/2014/main" id="{722D76EB-0E08-E549-9005-426272BC02D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61" name="Rectangle 160">
                <a:extLst>
                  <a:ext uri="{FF2B5EF4-FFF2-40B4-BE49-F238E27FC236}">
                    <a16:creationId xmlns:a16="http://schemas.microsoft.com/office/drawing/2014/main" id="{3F07CC9A-ACD2-774A-8861-43608C25885E}"/>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162" name="Group 161">
                <a:extLst>
                  <a:ext uri="{FF2B5EF4-FFF2-40B4-BE49-F238E27FC236}">
                    <a16:creationId xmlns:a16="http://schemas.microsoft.com/office/drawing/2014/main" id="{3E20D6B5-8F9C-F341-A065-9A5A8C7172B0}"/>
                  </a:ext>
                </a:extLst>
              </p:cNvPr>
              <p:cNvGrpSpPr/>
              <p:nvPr/>
            </p:nvGrpSpPr>
            <p:grpSpPr>
              <a:xfrm>
                <a:off x="2698950" y="3314700"/>
                <a:ext cx="353964" cy="774290"/>
                <a:chOff x="2698952" y="3325761"/>
                <a:chExt cx="353964" cy="774290"/>
              </a:xfrm>
            </p:grpSpPr>
            <p:cxnSp>
              <p:nvCxnSpPr>
                <p:cNvPr id="204" name="Straight Connector 203">
                  <a:extLst>
                    <a:ext uri="{FF2B5EF4-FFF2-40B4-BE49-F238E27FC236}">
                      <a16:creationId xmlns:a16="http://schemas.microsoft.com/office/drawing/2014/main" id="{C6E93CFC-17BC-9444-AA0E-E86A886232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038F155D-AFA3-1E46-A33A-75C4C13B7C4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A9B38C18-3FA3-7448-8408-63DAE11101C3}"/>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2F5F7ADC-4EBF-9848-8780-13F88A47962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63" name="Straight Connector 162">
                <a:extLst>
                  <a:ext uri="{FF2B5EF4-FFF2-40B4-BE49-F238E27FC236}">
                    <a16:creationId xmlns:a16="http://schemas.microsoft.com/office/drawing/2014/main" id="{E41B1AF9-D394-D548-B3DC-169C624AE94A}"/>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67F428D4-3E68-7F43-96CA-C79DA26AD720}"/>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67" name="Group 166">
                <a:extLst>
                  <a:ext uri="{FF2B5EF4-FFF2-40B4-BE49-F238E27FC236}">
                    <a16:creationId xmlns:a16="http://schemas.microsoft.com/office/drawing/2014/main" id="{E6612826-3B8D-C041-A522-1CC70296EDC8}"/>
                  </a:ext>
                </a:extLst>
              </p:cNvPr>
              <p:cNvGrpSpPr/>
              <p:nvPr/>
            </p:nvGrpSpPr>
            <p:grpSpPr>
              <a:xfrm rot="5400000">
                <a:off x="3377379" y="3971003"/>
                <a:ext cx="353964" cy="774290"/>
                <a:chOff x="2851352" y="3478161"/>
                <a:chExt cx="353964" cy="774290"/>
              </a:xfrm>
            </p:grpSpPr>
            <p:cxnSp>
              <p:nvCxnSpPr>
                <p:cNvPr id="200" name="Straight Connector 199">
                  <a:extLst>
                    <a:ext uri="{FF2B5EF4-FFF2-40B4-BE49-F238E27FC236}">
                      <a16:creationId xmlns:a16="http://schemas.microsoft.com/office/drawing/2014/main" id="{26B0BC6C-1CF7-7C43-98A0-302768906398}"/>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4AC22443-9C14-944D-BF42-F3AA9AD8E63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1D305FDC-A8B8-3E42-9975-65A6A3176C0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C095CE8A-609A-1142-850F-E2B62E55532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8" name="Group 167">
                <a:extLst>
                  <a:ext uri="{FF2B5EF4-FFF2-40B4-BE49-F238E27FC236}">
                    <a16:creationId xmlns:a16="http://schemas.microsoft.com/office/drawing/2014/main" id="{B26D927A-F89B-A049-9067-48B630532898}"/>
                  </a:ext>
                </a:extLst>
              </p:cNvPr>
              <p:cNvGrpSpPr/>
              <p:nvPr/>
            </p:nvGrpSpPr>
            <p:grpSpPr>
              <a:xfrm>
                <a:off x="1342103" y="3314700"/>
                <a:ext cx="353964" cy="774290"/>
                <a:chOff x="2698952" y="3325761"/>
                <a:chExt cx="353964" cy="774290"/>
              </a:xfrm>
            </p:grpSpPr>
            <p:cxnSp>
              <p:nvCxnSpPr>
                <p:cNvPr id="196" name="Straight Connector 195">
                  <a:extLst>
                    <a:ext uri="{FF2B5EF4-FFF2-40B4-BE49-F238E27FC236}">
                      <a16:creationId xmlns:a16="http://schemas.microsoft.com/office/drawing/2014/main" id="{7545DA20-B8AD-CC4B-917F-C1B35FD30F1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1FD43149-7A14-254E-9733-3D43DDCFC25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76F9280F-3C2D-554E-81FC-01CDB15A4BD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B39594A4-E4E5-5745-821A-8F47053C3674}"/>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9" name="Group 168">
                <a:extLst>
                  <a:ext uri="{FF2B5EF4-FFF2-40B4-BE49-F238E27FC236}">
                    <a16:creationId xmlns:a16="http://schemas.microsoft.com/office/drawing/2014/main" id="{4795D35E-650E-8647-9EA2-50183B7F3FF2}"/>
                  </a:ext>
                </a:extLst>
              </p:cNvPr>
              <p:cNvGrpSpPr/>
              <p:nvPr/>
            </p:nvGrpSpPr>
            <p:grpSpPr>
              <a:xfrm>
                <a:off x="4055803" y="3314700"/>
                <a:ext cx="353964" cy="774290"/>
                <a:chOff x="2698952" y="3325761"/>
                <a:chExt cx="353964" cy="774290"/>
              </a:xfrm>
            </p:grpSpPr>
            <p:cxnSp>
              <p:nvCxnSpPr>
                <p:cNvPr id="192" name="Straight Connector 191">
                  <a:extLst>
                    <a:ext uri="{FF2B5EF4-FFF2-40B4-BE49-F238E27FC236}">
                      <a16:creationId xmlns:a16="http://schemas.microsoft.com/office/drawing/2014/main" id="{3C62F7C0-2EA2-F34D-8EB7-701F4D19900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8497E285-D775-3641-A1F2-93F261BC08F5}"/>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1D702E85-17D2-6747-895B-CE66C0AF7C64}"/>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033280D3-DCE4-F846-B9E0-CA4F4A3A2E1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0" name="Group 169">
                <a:extLst>
                  <a:ext uri="{FF2B5EF4-FFF2-40B4-BE49-F238E27FC236}">
                    <a16:creationId xmlns:a16="http://schemas.microsoft.com/office/drawing/2014/main" id="{94B7D06F-7DD9-B043-B3F6-D9EEC135DAE5}"/>
                  </a:ext>
                </a:extLst>
              </p:cNvPr>
              <p:cNvGrpSpPr/>
              <p:nvPr/>
            </p:nvGrpSpPr>
            <p:grpSpPr>
              <a:xfrm rot="16200000">
                <a:off x="3377379" y="2641800"/>
                <a:ext cx="353964" cy="774290"/>
                <a:chOff x="2698952" y="3325761"/>
                <a:chExt cx="353964" cy="774290"/>
              </a:xfrm>
            </p:grpSpPr>
            <p:cxnSp>
              <p:nvCxnSpPr>
                <p:cNvPr id="188" name="Straight Connector 187">
                  <a:extLst>
                    <a:ext uri="{FF2B5EF4-FFF2-40B4-BE49-F238E27FC236}">
                      <a16:creationId xmlns:a16="http://schemas.microsoft.com/office/drawing/2014/main" id="{A925DC05-F8CB-9640-8094-6908A47AF21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BE6E9F72-891E-B34D-9D2A-841EBC8E8C0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5AC3FB9A-0B0D-6940-AE5B-58B121C24FE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F6F8034F-5CEF-844E-B4EC-0E3AF3EC0A9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70D170C6-4006-5D43-A637-D84F05C128CA}"/>
                  </a:ext>
                </a:extLst>
              </p:cNvPr>
              <p:cNvGrpSpPr/>
              <p:nvPr/>
            </p:nvGrpSpPr>
            <p:grpSpPr>
              <a:xfrm rot="16200000">
                <a:off x="2024217" y="2908499"/>
                <a:ext cx="353962" cy="240891"/>
                <a:chOff x="2698953" y="3596148"/>
                <a:chExt cx="353962" cy="240891"/>
              </a:xfrm>
            </p:grpSpPr>
            <p:cxnSp>
              <p:nvCxnSpPr>
                <p:cNvPr id="186" name="Straight Connector 185">
                  <a:extLst>
                    <a:ext uri="{FF2B5EF4-FFF2-40B4-BE49-F238E27FC236}">
                      <a16:creationId xmlns:a16="http://schemas.microsoft.com/office/drawing/2014/main" id="{7C443294-411F-FE44-B17A-27CF7424B02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E20DA252-320E-9440-A2DB-DEA91BB1D53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2" name="Group 171">
                <a:extLst>
                  <a:ext uri="{FF2B5EF4-FFF2-40B4-BE49-F238E27FC236}">
                    <a16:creationId xmlns:a16="http://schemas.microsoft.com/office/drawing/2014/main" id="{C5E2B7A6-A7A0-C249-A95C-767DEB51BD88}"/>
                  </a:ext>
                </a:extLst>
              </p:cNvPr>
              <p:cNvGrpSpPr/>
              <p:nvPr/>
            </p:nvGrpSpPr>
            <p:grpSpPr>
              <a:xfrm rot="5400000">
                <a:off x="3377379" y="5300207"/>
                <a:ext cx="353964" cy="774290"/>
                <a:chOff x="2698952" y="3325761"/>
                <a:chExt cx="353964" cy="774290"/>
              </a:xfrm>
            </p:grpSpPr>
            <p:cxnSp>
              <p:nvCxnSpPr>
                <p:cNvPr id="182" name="Straight Connector 181">
                  <a:extLst>
                    <a:ext uri="{FF2B5EF4-FFF2-40B4-BE49-F238E27FC236}">
                      <a16:creationId xmlns:a16="http://schemas.microsoft.com/office/drawing/2014/main" id="{F41A83FF-7891-4D4E-B33E-B1C152678762}"/>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094D53A8-0C60-054D-9B5B-A80F52DD4A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40DAD9F3-395E-DE4F-883C-2EAF3A4B2DE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9C110042-9767-0942-B809-69599AC47EA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3" name="Group 172">
                <a:extLst>
                  <a:ext uri="{FF2B5EF4-FFF2-40B4-BE49-F238E27FC236}">
                    <a16:creationId xmlns:a16="http://schemas.microsoft.com/office/drawing/2014/main" id="{AF16A12D-ED41-7043-83E9-727A92DB7B91}"/>
                  </a:ext>
                </a:extLst>
              </p:cNvPr>
              <p:cNvGrpSpPr/>
              <p:nvPr/>
            </p:nvGrpSpPr>
            <p:grpSpPr>
              <a:xfrm rot="5400000">
                <a:off x="1980582" y="5566907"/>
                <a:ext cx="353962" cy="240891"/>
                <a:chOff x="2698953" y="3596148"/>
                <a:chExt cx="353962" cy="240891"/>
              </a:xfrm>
            </p:grpSpPr>
            <p:cxnSp>
              <p:nvCxnSpPr>
                <p:cNvPr id="180" name="Straight Connector 179">
                  <a:extLst>
                    <a:ext uri="{FF2B5EF4-FFF2-40B4-BE49-F238E27FC236}">
                      <a16:creationId xmlns:a16="http://schemas.microsoft.com/office/drawing/2014/main" id="{DC0929DE-6083-604B-8B5B-3C4C05AB876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8FADC475-DF6C-8A45-A46E-FF7B12F1095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4" name="Group 173">
                <a:extLst>
                  <a:ext uri="{FF2B5EF4-FFF2-40B4-BE49-F238E27FC236}">
                    <a16:creationId xmlns:a16="http://schemas.microsoft.com/office/drawing/2014/main" id="{23C2CBC6-F573-634C-93D7-71440B029E68}"/>
                  </a:ext>
                </a:extLst>
              </p:cNvPr>
              <p:cNvGrpSpPr/>
              <p:nvPr/>
            </p:nvGrpSpPr>
            <p:grpSpPr>
              <a:xfrm rot="5400000">
                <a:off x="1980581" y="4246753"/>
                <a:ext cx="353962" cy="240891"/>
                <a:chOff x="2698953" y="3596148"/>
                <a:chExt cx="353962" cy="240891"/>
              </a:xfrm>
            </p:grpSpPr>
            <p:cxnSp>
              <p:nvCxnSpPr>
                <p:cNvPr id="178" name="Straight Connector 177">
                  <a:extLst>
                    <a:ext uri="{FF2B5EF4-FFF2-40B4-BE49-F238E27FC236}">
                      <a16:creationId xmlns:a16="http://schemas.microsoft.com/office/drawing/2014/main" id="{BD3F758D-D2BC-9E42-A2D7-223071FF418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B599E7AB-F0E6-B34A-92A3-5B7CBC93253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03A3F272-AA30-7544-967E-B7340456BB4D}"/>
                  </a:ext>
                </a:extLst>
              </p:cNvPr>
              <p:cNvGrpSpPr/>
              <p:nvPr/>
            </p:nvGrpSpPr>
            <p:grpSpPr>
              <a:xfrm>
                <a:off x="4055804" y="4897693"/>
                <a:ext cx="353962" cy="240891"/>
                <a:chOff x="2698953" y="3596148"/>
                <a:chExt cx="353962" cy="240891"/>
              </a:xfrm>
            </p:grpSpPr>
            <p:cxnSp>
              <p:nvCxnSpPr>
                <p:cNvPr id="176" name="Straight Connector 175">
                  <a:extLst>
                    <a:ext uri="{FF2B5EF4-FFF2-40B4-BE49-F238E27FC236}">
                      <a16:creationId xmlns:a16="http://schemas.microsoft.com/office/drawing/2014/main" id="{276BB6B4-5542-4549-97D5-E7E6711DEC9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FDB6BA48-6E19-3D44-AA57-36EB7413515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08" name="Group 207">
              <a:extLst>
                <a:ext uri="{FF2B5EF4-FFF2-40B4-BE49-F238E27FC236}">
                  <a16:creationId xmlns:a16="http://schemas.microsoft.com/office/drawing/2014/main" id="{40FB2F35-303A-D44C-811F-A9F7D8C917C7}"/>
                </a:ext>
              </a:extLst>
            </p:cNvPr>
            <p:cNvGrpSpPr/>
            <p:nvPr/>
          </p:nvGrpSpPr>
          <p:grpSpPr>
            <a:xfrm>
              <a:off x="732465" y="5176690"/>
              <a:ext cx="3067664" cy="3012371"/>
              <a:chOff x="1342103" y="2851963"/>
              <a:chExt cx="3067664" cy="3012371"/>
            </a:xfrm>
          </p:grpSpPr>
          <p:sp>
            <p:nvSpPr>
              <p:cNvPr id="209" name="Rectangle 208">
                <a:extLst>
                  <a:ext uri="{FF2B5EF4-FFF2-40B4-BE49-F238E27FC236}">
                    <a16:creationId xmlns:a16="http://schemas.microsoft.com/office/drawing/2014/main" id="{268A45CC-A03A-8C43-935E-D22FF177664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0" name="Rectangle 209">
                <a:extLst>
                  <a:ext uri="{FF2B5EF4-FFF2-40B4-BE49-F238E27FC236}">
                    <a16:creationId xmlns:a16="http://schemas.microsoft.com/office/drawing/2014/main" id="{51DFC3C4-1152-B849-B5C0-E50EF742A29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11" name="Rectangle 210">
                <a:extLst>
                  <a:ext uri="{FF2B5EF4-FFF2-40B4-BE49-F238E27FC236}">
                    <a16:creationId xmlns:a16="http://schemas.microsoft.com/office/drawing/2014/main" id="{A3DE179C-D58F-074A-8C6E-4F2687B7389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2" name="Rectangle 211">
                <a:extLst>
                  <a:ext uri="{FF2B5EF4-FFF2-40B4-BE49-F238E27FC236}">
                    <a16:creationId xmlns:a16="http://schemas.microsoft.com/office/drawing/2014/main" id="{26854A57-E2B7-2E41-9B90-8FAB8733B262}"/>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13" name="Group 212">
                <a:extLst>
                  <a:ext uri="{FF2B5EF4-FFF2-40B4-BE49-F238E27FC236}">
                    <a16:creationId xmlns:a16="http://schemas.microsoft.com/office/drawing/2014/main" id="{4891485C-1D82-424A-8DD1-0F9256B8E14D}"/>
                  </a:ext>
                </a:extLst>
              </p:cNvPr>
              <p:cNvGrpSpPr/>
              <p:nvPr/>
            </p:nvGrpSpPr>
            <p:grpSpPr>
              <a:xfrm>
                <a:off x="2698950" y="3314700"/>
                <a:ext cx="353964" cy="774290"/>
                <a:chOff x="2698952" y="3325761"/>
                <a:chExt cx="353964" cy="774290"/>
              </a:xfrm>
            </p:grpSpPr>
            <p:cxnSp>
              <p:nvCxnSpPr>
                <p:cNvPr id="255" name="Straight Connector 254">
                  <a:extLst>
                    <a:ext uri="{FF2B5EF4-FFF2-40B4-BE49-F238E27FC236}">
                      <a16:creationId xmlns:a16="http://schemas.microsoft.com/office/drawing/2014/main" id="{49B8DECE-D51A-4C4B-868D-D9907099EDC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7FEF93A2-766E-4B44-8978-59703A626D4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32B3E30E-119E-A042-AB94-452B58F616E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D7995C87-4140-F443-86B7-A016A5676E2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14" name="Straight Connector 213">
                <a:extLst>
                  <a:ext uri="{FF2B5EF4-FFF2-40B4-BE49-F238E27FC236}">
                    <a16:creationId xmlns:a16="http://schemas.microsoft.com/office/drawing/2014/main" id="{28438DBC-6349-C648-A186-29F9A79F239D}"/>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5A6138BB-1EB3-BF4D-8BEB-E562F3466A66}"/>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3F96AF1F-00D0-F543-A2C8-8A1885F48FD6}"/>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F26F7CE3-5B65-A84D-990A-DE7EAA1503C4}"/>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8" name="Group 217">
                <a:extLst>
                  <a:ext uri="{FF2B5EF4-FFF2-40B4-BE49-F238E27FC236}">
                    <a16:creationId xmlns:a16="http://schemas.microsoft.com/office/drawing/2014/main" id="{BA32429F-DBF4-1743-8E70-5715BE21A55A}"/>
                  </a:ext>
                </a:extLst>
              </p:cNvPr>
              <p:cNvGrpSpPr/>
              <p:nvPr/>
            </p:nvGrpSpPr>
            <p:grpSpPr>
              <a:xfrm rot="5400000">
                <a:off x="3377379" y="3971003"/>
                <a:ext cx="353964" cy="774290"/>
                <a:chOff x="2851352" y="3478161"/>
                <a:chExt cx="353964" cy="774290"/>
              </a:xfrm>
            </p:grpSpPr>
            <p:cxnSp>
              <p:nvCxnSpPr>
                <p:cNvPr id="251" name="Straight Connector 250">
                  <a:extLst>
                    <a:ext uri="{FF2B5EF4-FFF2-40B4-BE49-F238E27FC236}">
                      <a16:creationId xmlns:a16="http://schemas.microsoft.com/office/drawing/2014/main" id="{FF0B6228-E0AD-8D4E-B559-748F42D9CF66}"/>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00F7BD64-FFBF-B34D-8CAC-441B806B619F}"/>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3BC7FF92-2D08-E143-889C-C30240B71DC5}"/>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C5F7E579-E64C-D44E-A284-82B076E364F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399B1768-3723-E743-AC71-87FDA2697181}"/>
                  </a:ext>
                </a:extLst>
              </p:cNvPr>
              <p:cNvGrpSpPr/>
              <p:nvPr/>
            </p:nvGrpSpPr>
            <p:grpSpPr>
              <a:xfrm>
                <a:off x="1342103" y="3314700"/>
                <a:ext cx="353964" cy="774290"/>
                <a:chOff x="2698952" y="3325761"/>
                <a:chExt cx="353964" cy="774290"/>
              </a:xfrm>
            </p:grpSpPr>
            <p:cxnSp>
              <p:nvCxnSpPr>
                <p:cNvPr id="247" name="Straight Connector 246">
                  <a:extLst>
                    <a:ext uri="{FF2B5EF4-FFF2-40B4-BE49-F238E27FC236}">
                      <a16:creationId xmlns:a16="http://schemas.microsoft.com/office/drawing/2014/main" id="{76F026B5-9435-914F-AFEB-E42F82C3817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928A3D26-E270-C54D-A427-D701264C09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8C34FFC7-98E9-A94B-828E-DB3C55FADD38}"/>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8BC8FD00-4CCC-8C41-980E-ACF589576177}"/>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0" name="Group 219">
                <a:extLst>
                  <a:ext uri="{FF2B5EF4-FFF2-40B4-BE49-F238E27FC236}">
                    <a16:creationId xmlns:a16="http://schemas.microsoft.com/office/drawing/2014/main" id="{6B18F3E7-E104-3C44-8DC6-136CB1555CE9}"/>
                  </a:ext>
                </a:extLst>
              </p:cNvPr>
              <p:cNvGrpSpPr/>
              <p:nvPr/>
            </p:nvGrpSpPr>
            <p:grpSpPr>
              <a:xfrm>
                <a:off x="4055803" y="3314700"/>
                <a:ext cx="353964" cy="774290"/>
                <a:chOff x="2698952" y="3325761"/>
                <a:chExt cx="353964" cy="774290"/>
              </a:xfrm>
            </p:grpSpPr>
            <p:cxnSp>
              <p:nvCxnSpPr>
                <p:cNvPr id="243" name="Straight Connector 242">
                  <a:extLst>
                    <a:ext uri="{FF2B5EF4-FFF2-40B4-BE49-F238E27FC236}">
                      <a16:creationId xmlns:a16="http://schemas.microsoft.com/office/drawing/2014/main" id="{22C27B35-885C-B846-9347-B5D11ADB205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F527494C-A25E-B149-9C61-2E2055640EC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643857C7-0315-8946-BC44-67B8521DA4F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2671F0D0-BA7F-D642-9C71-26D6A1C47BE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C64C893A-46A2-8B4A-865D-B6F059B40BA4}"/>
                  </a:ext>
                </a:extLst>
              </p:cNvPr>
              <p:cNvGrpSpPr/>
              <p:nvPr/>
            </p:nvGrpSpPr>
            <p:grpSpPr>
              <a:xfrm rot="16200000">
                <a:off x="3377379" y="2641800"/>
                <a:ext cx="353964" cy="774290"/>
                <a:chOff x="2698952" y="3325761"/>
                <a:chExt cx="353964" cy="774290"/>
              </a:xfrm>
            </p:grpSpPr>
            <p:cxnSp>
              <p:nvCxnSpPr>
                <p:cNvPr id="239" name="Straight Connector 238">
                  <a:extLst>
                    <a:ext uri="{FF2B5EF4-FFF2-40B4-BE49-F238E27FC236}">
                      <a16:creationId xmlns:a16="http://schemas.microsoft.com/office/drawing/2014/main" id="{B0BE533C-258D-3346-9A35-B38EC975117E}"/>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348B3E05-9FB4-AC46-B98E-D81844F95BAD}"/>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B696E0B2-BD7B-C249-9FC9-7FFBBBAFB37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43FFB8EC-4A36-C643-9E03-2E3F03141D1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3" name="Group 222">
                <a:extLst>
                  <a:ext uri="{FF2B5EF4-FFF2-40B4-BE49-F238E27FC236}">
                    <a16:creationId xmlns:a16="http://schemas.microsoft.com/office/drawing/2014/main" id="{5B38E571-103C-F546-965E-DE0A4B65434F}"/>
                  </a:ext>
                </a:extLst>
              </p:cNvPr>
              <p:cNvGrpSpPr/>
              <p:nvPr/>
            </p:nvGrpSpPr>
            <p:grpSpPr>
              <a:xfrm rot="5400000">
                <a:off x="3377379" y="5300207"/>
                <a:ext cx="353964" cy="774290"/>
                <a:chOff x="2698952" y="3325761"/>
                <a:chExt cx="353964" cy="774290"/>
              </a:xfrm>
            </p:grpSpPr>
            <p:cxnSp>
              <p:nvCxnSpPr>
                <p:cNvPr id="233" name="Straight Connector 232">
                  <a:extLst>
                    <a:ext uri="{FF2B5EF4-FFF2-40B4-BE49-F238E27FC236}">
                      <a16:creationId xmlns:a16="http://schemas.microsoft.com/office/drawing/2014/main" id="{3E9559EE-D5A8-AD44-BF6D-7C36043FD5B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DA75FC8C-DE6A-1143-8FE9-B2590F2AA67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8818D2B8-608E-FA4C-8418-6BB1789AF39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D8BA0828-3734-334D-919A-34F3E2F59E61}"/>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4" name="Group 223">
                <a:extLst>
                  <a:ext uri="{FF2B5EF4-FFF2-40B4-BE49-F238E27FC236}">
                    <a16:creationId xmlns:a16="http://schemas.microsoft.com/office/drawing/2014/main" id="{2F19DE97-D01D-8B48-B932-74CBF240C1DD}"/>
                  </a:ext>
                </a:extLst>
              </p:cNvPr>
              <p:cNvGrpSpPr/>
              <p:nvPr/>
            </p:nvGrpSpPr>
            <p:grpSpPr>
              <a:xfrm rot="5400000">
                <a:off x="1980582" y="5566907"/>
                <a:ext cx="353962" cy="240891"/>
                <a:chOff x="2698953" y="3596148"/>
                <a:chExt cx="353962" cy="240891"/>
              </a:xfrm>
            </p:grpSpPr>
            <p:cxnSp>
              <p:nvCxnSpPr>
                <p:cNvPr id="231" name="Straight Connector 230">
                  <a:extLst>
                    <a:ext uri="{FF2B5EF4-FFF2-40B4-BE49-F238E27FC236}">
                      <a16:creationId xmlns:a16="http://schemas.microsoft.com/office/drawing/2014/main" id="{A4CAA5C9-C9B3-074B-8778-D0254842D3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4793FF21-5D6F-B14E-A8C6-24E7CCDB987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5" name="Group 224">
                <a:extLst>
                  <a:ext uri="{FF2B5EF4-FFF2-40B4-BE49-F238E27FC236}">
                    <a16:creationId xmlns:a16="http://schemas.microsoft.com/office/drawing/2014/main" id="{621B8A59-E7A3-794D-98CD-A2FB258422F1}"/>
                  </a:ext>
                </a:extLst>
              </p:cNvPr>
              <p:cNvGrpSpPr/>
              <p:nvPr/>
            </p:nvGrpSpPr>
            <p:grpSpPr>
              <a:xfrm rot="5400000">
                <a:off x="1980581" y="4246753"/>
                <a:ext cx="353962" cy="240891"/>
                <a:chOff x="2698953" y="3596148"/>
                <a:chExt cx="353962" cy="240891"/>
              </a:xfrm>
            </p:grpSpPr>
            <p:cxnSp>
              <p:nvCxnSpPr>
                <p:cNvPr id="229" name="Straight Connector 228">
                  <a:extLst>
                    <a:ext uri="{FF2B5EF4-FFF2-40B4-BE49-F238E27FC236}">
                      <a16:creationId xmlns:a16="http://schemas.microsoft.com/office/drawing/2014/main" id="{B6C0AEEB-5831-6543-B690-B8AB8331F9B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B614C40F-8845-034A-93FA-C5B11D599B0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6" name="Group 225">
                <a:extLst>
                  <a:ext uri="{FF2B5EF4-FFF2-40B4-BE49-F238E27FC236}">
                    <a16:creationId xmlns:a16="http://schemas.microsoft.com/office/drawing/2014/main" id="{4662BFF8-C0CE-414D-A6CE-2877B90D9A88}"/>
                  </a:ext>
                </a:extLst>
              </p:cNvPr>
              <p:cNvGrpSpPr/>
              <p:nvPr/>
            </p:nvGrpSpPr>
            <p:grpSpPr>
              <a:xfrm>
                <a:off x="4055804" y="4897693"/>
                <a:ext cx="353962" cy="240891"/>
                <a:chOff x="2698953" y="3596148"/>
                <a:chExt cx="353962" cy="240891"/>
              </a:xfrm>
            </p:grpSpPr>
            <p:cxnSp>
              <p:nvCxnSpPr>
                <p:cNvPr id="227" name="Straight Connector 226">
                  <a:extLst>
                    <a:ext uri="{FF2B5EF4-FFF2-40B4-BE49-F238E27FC236}">
                      <a16:creationId xmlns:a16="http://schemas.microsoft.com/office/drawing/2014/main" id="{9CD08DEE-1CF1-8B40-A5AD-3D307EECFC8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B7444779-1225-6943-9DDB-CE57761A538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59" name="Group 258">
              <a:extLst>
                <a:ext uri="{FF2B5EF4-FFF2-40B4-BE49-F238E27FC236}">
                  <a16:creationId xmlns:a16="http://schemas.microsoft.com/office/drawing/2014/main" id="{04BE0789-0D8C-6E40-B198-E0965FF87D35}"/>
                </a:ext>
              </a:extLst>
            </p:cNvPr>
            <p:cNvGrpSpPr/>
            <p:nvPr/>
          </p:nvGrpSpPr>
          <p:grpSpPr>
            <a:xfrm>
              <a:off x="3439413" y="5176688"/>
              <a:ext cx="3067664" cy="3012371"/>
              <a:chOff x="1342103" y="2851963"/>
              <a:chExt cx="3067664" cy="3012371"/>
            </a:xfrm>
          </p:grpSpPr>
          <p:sp>
            <p:nvSpPr>
              <p:cNvPr id="260" name="Rectangle 259">
                <a:extLst>
                  <a:ext uri="{FF2B5EF4-FFF2-40B4-BE49-F238E27FC236}">
                    <a16:creationId xmlns:a16="http://schemas.microsoft.com/office/drawing/2014/main" id="{B7FF1D52-8741-0747-97E5-4C0B4DE7B5CE}"/>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1" name="Rectangle 260">
                <a:extLst>
                  <a:ext uri="{FF2B5EF4-FFF2-40B4-BE49-F238E27FC236}">
                    <a16:creationId xmlns:a16="http://schemas.microsoft.com/office/drawing/2014/main" id="{7479A467-D4C3-FD49-BEC9-AE96F01BFC0F}"/>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62" name="Rectangle 261">
                <a:extLst>
                  <a:ext uri="{FF2B5EF4-FFF2-40B4-BE49-F238E27FC236}">
                    <a16:creationId xmlns:a16="http://schemas.microsoft.com/office/drawing/2014/main" id="{07708A33-6891-9648-8FA5-E9701D5E9260}"/>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3" name="Rectangle 262">
                <a:extLst>
                  <a:ext uri="{FF2B5EF4-FFF2-40B4-BE49-F238E27FC236}">
                    <a16:creationId xmlns:a16="http://schemas.microsoft.com/office/drawing/2014/main" id="{BCC143C0-1B29-7740-A544-D52373939BE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64" name="Group 263">
                <a:extLst>
                  <a:ext uri="{FF2B5EF4-FFF2-40B4-BE49-F238E27FC236}">
                    <a16:creationId xmlns:a16="http://schemas.microsoft.com/office/drawing/2014/main" id="{4A1A3320-E545-2841-98CD-7779F9D3DFD4}"/>
                  </a:ext>
                </a:extLst>
              </p:cNvPr>
              <p:cNvGrpSpPr/>
              <p:nvPr/>
            </p:nvGrpSpPr>
            <p:grpSpPr>
              <a:xfrm>
                <a:off x="2698950" y="3314700"/>
                <a:ext cx="353964" cy="774290"/>
                <a:chOff x="2698952" y="3325761"/>
                <a:chExt cx="353964" cy="774290"/>
              </a:xfrm>
            </p:grpSpPr>
            <p:cxnSp>
              <p:nvCxnSpPr>
                <p:cNvPr id="304" name="Straight Connector 303">
                  <a:extLst>
                    <a:ext uri="{FF2B5EF4-FFF2-40B4-BE49-F238E27FC236}">
                      <a16:creationId xmlns:a16="http://schemas.microsoft.com/office/drawing/2014/main" id="{1289805A-281A-9C45-9A68-A6421DE63925}"/>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61E0396D-8406-0040-A3D0-1B6F10A9832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5947504D-9D2B-134E-9ADC-7F7CF1176AA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86EAEFE0-2D55-024A-8135-73F6C904E2A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65" name="Straight Connector 264">
                <a:extLst>
                  <a:ext uri="{FF2B5EF4-FFF2-40B4-BE49-F238E27FC236}">
                    <a16:creationId xmlns:a16="http://schemas.microsoft.com/office/drawing/2014/main" id="{EA2C18BE-9E0F-5C40-B5BA-7EACC56B474C}"/>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3F2202B0-C877-624C-9A49-75E8B90E2A73}"/>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7" name="Group 266">
                <a:extLst>
                  <a:ext uri="{FF2B5EF4-FFF2-40B4-BE49-F238E27FC236}">
                    <a16:creationId xmlns:a16="http://schemas.microsoft.com/office/drawing/2014/main" id="{2705C876-FAB2-EC48-93B9-B3F139EE4B62}"/>
                  </a:ext>
                </a:extLst>
              </p:cNvPr>
              <p:cNvGrpSpPr/>
              <p:nvPr/>
            </p:nvGrpSpPr>
            <p:grpSpPr>
              <a:xfrm rot="5400000">
                <a:off x="3377379" y="3971003"/>
                <a:ext cx="353964" cy="774290"/>
                <a:chOff x="2851352" y="3478161"/>
                <a:chExt cx="353964" cy="774290"/>
              </a:xfrm>
            </p:grpSpPr>
            <p:cxnSp>
              <p:nvCxnSpPr>
                <p:cNvPr id="300" name="Straight Connector 299">
                  <a:extLst>
                    <a:ext uri="{FF2B5EF4-FFF2-40B4-BE49-F238E27FC236}">
                      <a16:creationId xmlns:a16="http://schemas.microsoft.com/office/drawing/2014/main" id="{D3ACD307-EEC8-7746-A36E-FB79FECF2424}"/>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DCDCA542-FA07-FB47-8C45-F8CED7493EA0}"/>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18CCD9A6-0DA2-7C4A-B64F-4A802BC8E2A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9BCCC35A-DFED-5C49-B239-6C04949B8B0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8" name="Group 267">
                <a:extLst>
                  <a:ext uri="{FF2B5EF4-FFF2-40B4-BE49-F238E27FC236}">
                    <a16:creationId xmlns:a16="http://schemas.microsoft.com/office/drawing/2014/main" id="{77A4A435-7283-8841-B5D0-491A301FBCF4}"/>
                  </a:ext>
                </a:extLst>
              </p:cNvPr>
              <p:cNvGrpSpPr/>
              <p:nvPr/>
            </p:nvGrpSpPr>
            <p:grpSpPr>
              <a:xfrm>
                <a:off x="1342103" y="3314700"/>
                <a:ext cx="353964" cy="774290"/>
                <a:chOff x="2698952" y="3325761"/>
                <a:chExt cx="353964" cy="774290"/>
              </a:xfrm>
            </p:grpSpPr>
            <p:cxnSp>
              <p:nvCxnSpPr>
                <p:cNvPr id="296" name="Straight Connector 295">
                  <a:extLst>
                    <a:ext uri="{FF2B5EF4-FFF2-40B4-BE49-F238E27FC236}">
                      <a16:creationId xmlns:a16="http://schemas.microsoft.com/office/drawing/2014/main" id="{81ADF9FA-78A3-4A42-A00B-FB21E23C541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6B35B715-4991-B249-B4FD-EA34DCDA65B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1EC5E0B6-707A-A34C-A1D6-B5346D87356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E850816B-40B4-8C4D-A66D-1B3D409E4BE6}"/>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9" name="Group 268">
                <a:extLst>
                  <a:ext uri="{FF2B5EF4-FFF2-40B4-BE49-F238E27FC236}">
                    <a16:creationId xmlns:a16="http://schemas.microsoft.com/office/drawing/2014/main" id="{C0372200-9301-0441-BD82-2704A07D059F}"/>
                  </a:ext>
                </a:extLst>
              </p:cNvPr>
              <p:cNvGrpSpPr/>
              <p:nvPr/>
            </p:nvGrpSpPr>
            <p:grpSpPr>
              <a:xfrm>
                <a:off x="4055803" y="3314700"/>
                <a:ext cx="353964" cy="774290"/>
                <a:chOff x="2698952" y="3325761"/>
                <a:chExt cx="353964" cy="774290"/>
              </a:xfrm>
            </p:grpSpPr>
            <p:cxnSp>
              <p:nvCxnSpPr>
                <p:cNvPr id="292" name="Straight Connector 291">
                  <a:extLst>
                    <a:ext uri="{FF2B5EF4-FFF2-40B4-BE49-F238E27FC236}">
                      <a16:creationId xmlns:a16="http://schemas.microsoft.com/office/drawing/2014/main" id="{6E90AC26-9D9B-114A-AD32-2B938C2A8AF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8B27F123-EFFE-6440-A518-CB04FB4167A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79E75111-1793-6043-B823-5636D833EA4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A268FBEC-E90A-994F-A5A2-3C702EE39D49}"/>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0" name="Group 269">
                <a:extLst>
                  <a:ext uri="{FF2B5EF4-FFF2-40B4-BE49-F238E27FC236}">
                    <a16:creationId xmlns:a16="http://schemas.microsoft.com/office/drawing/2014/main" id="{B971A494-2AB2-AC4F-B245-49A7DF491C00}"/>
                  </a:ext>
                </a:extLst>
              </p:cNvPr>
              <p:cNvGrpSpPr/>
              <p:nvPr/>
            </p:nvGrpSpPr>
            <p:grpSpPr>
              <a:xfrm rot="16200000">
                <a:off x="3377379" y="2641800"/>
                <a:ext cx="353964" cy="774290"/>
                <a:chOff x="2698952" y="3325761"/>
                <a:chExt cx="353964" cy="774290"/>
              </a:xfrm>
            </p:grpSpPr>
            <p:cxnSp>
              <p:nvCxnSpPr>
                <p:cNvPr id="288" name="Straight Connector 287">
                  <a:extLst>
                    <a:ext uri="{FF2B5EF4-FFF2-40B4-BE49-F238E27FC236}">
                      <a16:creationId xmlns:a16="http://schemas.microsoft.com/office/drawing/2014/main" id="{B1CD92CF-A7B7-F748-815A-92FD32C496E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5E53700D-7356-1244-B597-CFF92FFFB9D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4B4EBEBD-5852-8B43-833E-F60DA924E7D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2" name="Group 271">
                <a:extLst>
                  <a:ext uri="{FF2B5EF4-FFF2-40B4-BE49-F238E27FC236}">
                    <a16:creationId xmlns:a16="http://schemas.microsoft.com/office/drawing/2014/main" id="{FC68900B-6D24-CC4E-B1F3-9D05752D7EE6}"/>
                  </a:ext>
                </a:extLst>
              </p:cNvPr>
              <p:cNvGrpSpPr/>
              <p:nvPr/>
            </p:nvGrpSpPr>
            <p:grpSpPr>
              <a:xfrm rot="5400000">
                <a:off x="3377379" y="5300207"/>
                <a:ext cx="353964" cy="774290"/>
                <a:chOff x="2698952" y="3325761"/>
                <a:chExt cx="353964" cy="774290"/>
              </a:xfrm>
            </p:grpSpPr>
            <p:cxnSp>
              <p:nvCxnSpPr>
                <p:cNvPr id="282" name="Straight Connector 281">
                  <a:extLst>
                    <a:ext uri="{FF2B5EF4-FFF2-40B4-BE49-F238E27FC236}">
                      <a16:creationId xmlns:a16="http://schemas.microsoft.com/office/drawing/2014/main" id="{C602EEF0-2A2B-4E42-9882-80131B3084E4}"/>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68776935-1CA8-2945-BA13-9421AABAB0B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87FD4319-3F2C-3645-8982-34C81EA3410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FB07F126-8A4A-5E4D-B385-A57E01C7F033}"/>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3" name="Group 272">
                <a:extLst>
                  <a:ext uri="{FF2B5EF4-FFF2-40B4-BE49-F238E27FC236}">
                    <a16:creationId xmlns:a16="http://schemas.microsoft.com/office/drawing/2014/main" id="{F84E3414-7544-DE42-898E-790D4D8BA847}"/>
                  </a:ext>
                </a:extLst>
              </p:cNvPr>
              <p:cNvGrpSpPr/>
              <p:nvPr/>
            </p:nvGrpSpPr>
            <p:grpSpPr>
              <a:xfrm rot="5400000">
                <a:off x="1980582" y="5566907"/>
                <a:ext cx="353962" cy="240891"/>
                <a:chOff x="2698953" y="3596148"/>
                <a:chExt cx="353962" cy="240891"/>
              </a:xfrm>
            </p:grpSpPr>
            <p:cxnSp>
              <p:nvCxnSpPr>
                <p:cNvPr id="280" name="Straight Connector 279">
                  <a:extLst>
                    <a:ext uri="{FF2B5EF4-FFF2-40B4-BE49-F238E27FC236}">
                      <a16:creationId xmlns:a16="http://schemas.microsoft.com/office/drawing/2014/main" id="{EA44A64D-2E38-304D-A663-D3774EF9573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3D6C19C4-1201-F446-88F7-FD46CA79504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4" name="Group 273">
                <a:extLst>
                  <a:ext uri="{FF2B5EF4-FFF2-40B4-BE49-F238E27FC236}">
                    <a16:creationId xmlns:a16="http://schemas.microsoft.com/office/drawing/2014/main" id="{F48E8FFB-3E97-EE49-9F0B-4393A0F50DC8}"/>
                  </a:ext>
                </a:extLst>
              </p:cNvPr>
              <p:cNvGrpSpPr/>
              <p:nvPr/>
            </p:nvGrpSpPr>
            <p:grpSpPr>
              <a:xfrm rot="5400000">
                <a:off x="1980581" y="4246753"/>
                <a:ext cx="353962" cy="240891"/>
                <a:chOff x="2698953" y="3596148"/>
                <a:chExt cx="353962" cy="240891"/>
              </a:xfrm>
            </p:grpSpPr>
            <p:cxnSp>
              <p:nvCxnSpPr>
                <p:cNvPr id="278" name="Straight Connector 277">
                  <a:extLst>
                    <a:ext uri="{FF2B5EF4-FFF2-40B4-BE49-F238E27FC236}">
                      <a16:creationId xmlns:a16="http://schemas.microsoft.com/office/drawing/2014/main" id="{ED07F1DA-7758-864B-ABD6-F16845673013}"/>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711B1F55-19E3-4C48-9416-19D82399628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5" name="Group 274">
                <a:extLst>
                  <a:ext uri="{FF2B5EF4-FFF2-40B4-BE49-F238E27FC236}">
                    <a16:creationId xmlns:a16="http://schemas.microsoft.com/office/drawing/2014/main" id="{0EECF8D2-3BBA-6F4D-A41F-BF73999AA879}"/>
                  </a:ext>
                </a:extLst>
              </p:cNvPr>
              <p:cNvGrpSpPr/>
              <p:nvPr/>
            </p:nvGrpSpPr>
            <p:grpSpPr>
              <a:xfrm>
                <a:off x="4055804" y="4897693"/>
                <a:ext cx="353962" cy="240891"/>
                <a:chOff x="2698953" y="3596148"/>
                <a:chExt cx="353962" cy="240891"/>
              </a:xfrm>
            </p:grpSpPr>
            <p:cxnSp>
              <p:nvCxnSpPr>
                <p:cNvPr id="276" name="Straight Connector 275">
                  <a:extLst>
                    <a:ext uri="{FF2B5EF4-FFF2-40B4-BE49-F238E27FC236}">
                      <a16:creationId xmlns:a16="http://schemas.microsoft.com/office/drawing/2014/main" id="{CE07330C-AC22-0C4D-B3B6-329CDC09D05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7A3C59E1-2415-6C43-A30C-EB7E4674088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sp>
        <p:nvSpPr>
          <p:cNvPr id="744" name="Right Arrow 743">
            <a:extLst>
              <a:ext uri="{FF2B5EF4-FFF2-40B4-BE49-F238E27FC236}">
                <a16:creationId xmlns:a16="http://schemas.microsoft.com/office/drawing/2014/main" id="{CDE70152-D335-6844-96B7-F1792512A27A}"/>
              </a:ext>
            </a:extLst>
          </p:cNvPr>
          <p:cNvSpPr/>
          <p:nvPr/>
        </p:nvSpPr>
        <p:spPr>
          <a:xfrm>
            <a:off x="5312783" y="3584067"/>
            <a:ext cx="2010032" cy="9149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9" name="Group 448">
            <a:extLst>
              <a:ext uri="{FF2B5EF4-FFF2-40B4-BE49-F238E27FC236}">
                <a16:creationId xmlns:a16="http://schemas.microsoft.com/office/drawing/2014/main" id="{559EA7EC-350F-724F-B588-AA064B219782}"/>
              </a:ext>
            </a:extLst>
          </p:cNvPr>
          <p:cNvGrpSpPr/>
          <p:nvPr/>
        </p:nvGrpSpPr>
        <p:grpSpPr>
          <a:xfrm>
            <a:off x="7682767" y="3127486"/>
            <a:ext cx="3890766" cy="1830232"/>
            <a:chOff x="7670067" y="3493532"/>
            <a:chExt cx="3890766" cy="1830232"/>
          </a:xfrm>
        </p:grpSpPr>
        <p:sp>
          <p:nvSpPr>
            <p:cNvPr id="3" name="Cube 2">
              <a:extLst>
                <a:ext uri="{FF2B5EF4-FFF2-40B4-BE49-F238E27FC236}">
                  <a16:creationId xmlns:a16="http://schemas.microsoft.com/office/drawing/2014/main" id="{1BFEDC37-C4E1-6840-9C69-78A0176CA524}"/>
                </a:ext>
              </a:extLst>
            </p:cNvPr>
            <p:cNvSpPr/>
            <p:nvPr/>
          </p:nvSpPr>
          <p:spPr>
            <a:xfrm>
              <a:off x="7670067"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38" name="Cube 237">
              <a:extLst>
                <a:ext uri="{FF2B5EF4-FFF2-40B4-BE49-F238E27FC236}">
                  <a16:creationId xmlns:a16="http://schemas.microsoft.com/office/drawing/2014/main" id="{43403951-FC81-9A44-88A6-6A80DD1A3500}"/>
                </a:ext>
              </a:extLst>
            </p:cNvPr>
            <p:cNvSpPr/>
            <p:nvPr/>
          </p:nvSpPr>
          <p:spPr>
            <a:xfrm>
              <a:off x="9284028"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cxnSp>
          <p:nvCxnSpPr>
            <p:cNvPr id="366" name="Straight Connector 365">
              <a:extLst>
                <a:ext uri="{FF2B5EF4-FFF2-40B4-BE49-F238E27FC236}">
                  <a16:creationId xmlns:a16="http://schemas.microsoft.com/office/drawing/2014/main" id="{F4F7756D-F9C9-6246-86F3-99DA54F1928E}"/>
                </a:ext>
              </a:extLst>
            </p:cNvPr>
            <p:cNvCxnSpPr/>
            <p:nvPr/>
          </p:nvCxnSpPr>
          <p:spPr>
            <a:xfrm rot="5400000" flipH="1">
              <a:off x="10094281" y="4874109"/>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9823E4C7-8C7F-C543-AE7D-AEBDA889B824}"/>
                </a:ext>
              </a:extLst>
            </p:cNvPr>
            <p:cNvCxnSpPr/>
            <p:nvPr/>
          </p:nvCxnSpPr>
          <p:spPr>
            <a:xfrm rot="5400000" flipH="1">
              <a:off x="989969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id="{0051880A-A046-C142-B9F1-704BB6A706BD}"/>
                </a:ext>
              </a:extLst>
            </p:cNvPr>
            <p:cNvCxnSpPr/>
            <p:nvPr/>
          </p:nvCxnSpPr>
          <p:spPr>
            <a:xfrm rot="5400000" flipH="1">
              <a:off x="972633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7C7525B7-2076-DC4D-900B-4DFC1183E0A7}"/>
                </a:ext>
              </a:extLst>
            </p:cNvPr>
            <p:cNvCxnSpPr/>
            <p:nvPr/>
          </p:nvCxnSpPr>
          <p:spPr>
            <a:xfrm rot="5400000" flipH="1">
              <a:off x="9537055" y="4874107"/>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8DF670F8-D5D3-8545-AC07-836717A027F2}"/>
                </a:ext>
              </a:extLst>
            </p:cNvPr>
            <p:cNvCxnSpPr/>
            <p:nvPr/>
          </p:nvCxnSpPr>
          <p:spPr>
            <a:xfrm rot="5400000" flipH="1">
              <a:off x="10195881" y="478798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3E728E85-EB5A-CC42-B966-8C14FEA8EDE3}"/>
                </a:ext>
              </a:extLst>
            </p:cNvPr>
            <p:cNvCxnSpPr/>
            <p:nvPr/>
          </p:nvCxnSpPr>
          <p:spPr>
            <a:xfrm rot="5400000" flipH="1">
              <a:off x="1000129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id="{DA9B7E5C-E8B2-4F40-A1EB-04709CEDE3C1}"/>
                </a:ext>
              </a:extLst>
            </p:cNvPr>
            <p:cNvCxnSpPr/>
            <p:nvPr/>
          </p:nvCxnSpPr>
          <p:spPr>
            <a:xfrm rot="5400000" flipH="1">
              <a:off x="982793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276C64AB-79D5-4F42-B26A-F58BE3F91043}"/>
                </a:ext>
              </a:extLst>
            </p:cNvPr>
            <p:cNvCxnSpPr/>
            <p:nvPr/>
          </p:nvCxnSpPr>
          <p:spPr>
            <a:xfrm rot="5400000" flipH="1">
              <a:off x="9638655" y="478798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1B0F6E53-543D-8B45-9643-3F7EE140EB19}"/>
                </a:ext>
              </a:extLst>
            </p:cNvPr>
            <p:cNvCxnSpPr/>
            <p:nvPr/>
          </p:nvCxnSpPr>
          <p:spPr>
            <a:xfrm rot="5400000" flipH="1">
              <a:off x="8452081" y="491465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676364FC-BA12-3049-A5CD-691C69013F0F}"/>
                </a:ext>
              </a:extLst>
            </p:cNvPr>
            <p:cNvCxnSpPr/>
            <p:nvPr/>
          </p:nvCxnSpPr>
          <p:spPr>
            <a:xfrm rot="5400000" flipH="1">
              <a:off x="825749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B1022702-34DC-5349-9A70-21E292E06DE2}"/>
                </a:ext>
              </a:extLst>
            </p:cNvPr>
            <p:cNvCxnSpPr/>
            <p:nvPr/>
          </p:nvCxnSpPr>
          <p:spPr>
            <a:xfrm rot="5400000" flipH="1">
              <a:off x="808413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285AC67B-19FF-224B-9E18-75C68D6D5F53}"/>
                </a:ext>
              </a:extLst>
            </p:cNvPr>
            <p:cNvCxnSpPr/>
            <p:nvPr/>
          </p:nvCxnSpPr>
          <p:spPr>
            <a:xfrm rot="5400000" flipH="1">
              <a:off x="7894855" y="491465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A3222088-E698-FA43-AA49-1A5975055A89}"/>
                </a:ext>
              </a:extLst>
            </p:cNvPr>
            <p:cNvCxnSpPr/>
            <p:nvPr/>
          </p:nvCxnSpPr>
          <p:spPr>
            <a:xfrm rot="5400000" flipH="1">
              <a:off x="8553681" y="4828525"/>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1EEE68E8-6A40-4E4A-848D-1F826CFF4FD9}"/>
                </a:ext>
              </a:extLst>
            </p:cNvPr>
            <p:cNvCxnSpPr/>
            <p:nvPr/>
          </p:nvCxnSpPr>
          <p:spPr>
            <a:xfrm rot="5400000" flipH="1">
              <a:off x="835909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05597705-D918-1648-A4B7-6288C1CA6963}"/>
                </a:ext>
              </a:extLst>
            </p:cNvPr>
            <p:cNvCxnSpPr/>
            <p:nvPr/>
          </p:nvCxnSpPr>
          <p:spPr>
            <a:xfrm rot="5400000" flipH="1">
              <a:off x="818573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D1C83CFB-928A-4B4B-B020-99AB7BCF2AF0}"/>
                </a:ext>
              </a:extLst>
            </p:cNvPr>
            <p:cNvCxnSpPr/>
            <p:nvPr/>
          </p:nvCxnSpPr>
          <p:spPr>
            <a:xfrm rot="5400000" flipH="1">
              <a:off x="7996455" y="4828523"/>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71" name="Cube 270">
              <a:extLst>
                <a:ext uri="{FF2B5EF4-FFF2-40B4-BE49-F238E27FC236}">
                  <a16:creationId xmlns:a16="http://schemas.microsoft.com/office/drawing/2014/main" id="{D35B412D-FDDA-0548-8C24-8C124B6A41FC}"/>
                </a:ext>
              </a:extLst>
            </p:cNvPr>
            <p:cNvSpPr/>
            <p:nvPr/>
          </p:nvSpPr>
          <p:spPr>
            <a:xfrm>
              <a:off x="8269739" y="3937927"/>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0" name="Cube 309">
              <a:extLst>
                <a:ext uri="{FF2B5EF4-FFF2-40B4-BE49-F238E27FC236}">
                  <a16:creationId xmlns:a16="http://schemas.microsoft.com/office/drawing/2014/main" id="{542247AA-DAB8-164B-8C59-32C319E94EB4}"/>
                </a:ext>
              </a:extLst>
            </p:cNvPr>
            <p:cNvSpPr/>
            <p:nvPr/>
          </p:nvSpPr>
          <p:spPr>
            <a:xfrm>
              <a:off x="9883700" y="3947934"/>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0" name="Cube 319">
              <a:extLst>
                <a:ext uri="{FF2B5EF4-FFF2-40B4-BE49-F238E27FC236}">
                  <a16:creationId xmlns:a16="http://schemas.microsoft.com/office/drawing/2014/main" id="{10BF4427-EABF-2D40-954B-7B31804FA509}"/>
                </a:ext>
              </a:extLst>
            </p:cNvPr>
            <p:cNvSpPr/>
            <p:nvPr/>
          </p:nvSpPr>
          <p:spPr>
            <a:xfrm>
              <a:off x="8269739" y="3493532"/>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1" name="Cube 320">
              <a:extLst>
                <a:ext uri="{FF2B5EF4-FFF2-40B4-BE49-F238E27FC236}">
                  <a16:creationId xmlns:a16="http://schemas.microsoft.com/office/drawing/2014/main" id="{C272BA44-3A6F-6544-9880-BF29AE20AFC5}"/>
                </a:ext>
              </a:extLst>
            </p:cNvPr>
            <p:cNvSpPr/>
            <p:nvPr/>
          </p:nvSpPr>
          <p:spPr>
            <a:xfrm>
              <a:off x="7670067"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 + 2 CBs</a:t>
              </a:r>
            </a:p>
          </p:txBody>
        </p:sp>
        <p:grpSp>
          <p:nvGrpSpPr>
            <p:cNvPr id="322" name="Group 321">
              <a:extLst>
                <a:ext uri="{FF2B5EF4-FFF2-40B4-BE49-F238E27FC236}">
                  <a16:creationId xmlns:a16="http://schemas.microsoft.com/office/drawing/2014/main" id="{9E4C4BE6-2220-BD4D-AE5B-EAC3DC848139}"/>
                </a:ext>
              </a:extLst>
            </p:cNvPr>
            <p:cNvGrpSpPr/>
            <p:nvPr/>
          </p:nvGrpSpPr>
          <p:grpSpPr>
            <a:xfrm>
              <a:off x="8885697" y="4245640"/>
              <a:ext cx="962407" cy="539819"/>
              <a:chOff x="6428329" y="5011828"/>
              <a:chExt cx="462032" cy="539819"/>
            </a:xfrm>
          </p:grpSpPr>
          <p:cxnSp>
            <p:nvCxnSpPr>
              <p:cNvPr id="323" name="Straight Connector 322">
                <a:extLst>
                  <a:ext uri="{FF2B5EF4-FFF2-40B4-BE49-F238E27FC236}">
                    <a16:creationId xmlns:a16="http://schemas.microsoft.com/office/drawing/2014/main" id="{040086FC-52E7-504E-86B9-6B39CB2158E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FE12CA04-7B31-9E4F-B22F-153BE217CD79}"/>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450FE18D-E442-5241-A048-27E60097850E}"/>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8999AA1E-F8B2-BD41-AF2B-D8065C47811A}"/>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27" name="Group 326">
              <a:extLst>
                <a:ext uri="{FF2B5EF4-FFF2-40B4-BE49-F238E27FC236}">
                  <a16:creationId xmlns:a16="http://schemas.microsoft.com/office/drawing/2014/main" id="{F95F7456-B617-E14D-91C4-686655854FAC}"/>
                </a:ext>
              </a:extLst>
            </p:cNvPr>
            <p:cNvGrpSpPr/>
            <p:nvPr/>
          </p:nvGrpSpPr>
          <p:grpSpPr>
            <a:xfrm>
              <a:off x="9465668" y="3550495"/>
              <a:ext cx="962407" cy="539819"/>
              <a:chOff x="6428329" y="5011828"/>
              <a:chExt cx="462032" cy="539819"/>
            </a:xfrm>
          </p:grpSpPr>
          <p:cxnSp>
            <p:nvCxnSpPr>
              <p:cNvPr id="328" name="Straight Connector 327">
                <a:extLst>
                  <a:ext uri="{FF2B5EF4-FFF2-40B4-BE49-F238E27FC236}">
                    <a16:creationId xmlns:a16="http://schemas.microsoft.com/office/drawing/2014/main" id="{2719DEC3-28D1-C948-AA9E-B0E03F343FD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FF78A706-A1FF-624A-8977-E695D726450D}"/>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id="{3BCC79FC-5C7A-7A4D-ADE2-8159F00FF30A}"/>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9BDA7F44-9960-9247-946A-E30AB3E55D37}"/>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332" name="Cube 331">
              <a:extLst>
                <a:ext uri="{FF2B5EF4-FFF2-40B4-BE49-F238E27FC236}">
                  <a16:creationId xmlns:a16="http://schemas.microsoft.com/office/drawing/2014/main" id="{219CC36B-2D9F-9544-9832-0F32736F1098}"/>
                </a:ext>
              </a:extLst>
            </p:cNvPr>
            <p:cNvSpPr/>
            <p:nvPr/>
          </p:nvSpPr>
          <p:spPr>
            <a:xfrm>
              <a:off x="9883700" y="3503539"/>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3" name="Cube 332">
              <a:extLst>
                <a:ext uri="{FF2B5EF4-FFF2-40B4-BE49-F238E27FC236}">
                  <a16:creationId xmlns:a16="http://schemas.microsoft.com/office/drawing/2014/main" id="{4E2C899A-D5C6-3B40-908B-3E9B939D7796}"/>
                </a:ext>
              </a:extLst>
            </p:cNvPr>
            <p:cNvSpPr/>
            <p:nvPr/>
          </p:nvSpPr>
          <p:spPr>
            <a:xfrm>
              <a:off x="9284028"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 + 2 CBs</a:t>
              </a:r>
            </a:p>
          </p:txBody>
        </p:sp>
      </p:grpSp>
      <p:sp>
        <p:nvSpPr>
          <p:cNvPr id="450" name="TextBox 449">
            <a:extLst>
              <a:ext uri="{FF2B5EF4-FFF2-40B4-BE49-F238E27FC236}">
                <a16:creationId xmlns:a16="http://schemas.microsoft.com/office/drawing/2014/main" id="{128427DE-CB03-8245-957E-715EB9B0CF28}"/>
              </a:ext>
            </a:extLst>
          </p:cNvPr>
          <p:cNvSpPr txBox="1"/>
          <p:nvPr/>
        </p:nvSpPr>
        <p:spPr>
          <a:xfrm>
            <a:off x="6233777" y="5458388"/>
            <a:ext cx="5634043" cy="923330"/>
          </a:xfrm>
          <a:prstGeom prst="rect">
            <a:avLst/>
          </a:prstGeom>
          <a:noFill/>
        </p:spPr>
        <p:txBody>
          <a:bodyPr wrap="none" rtlCol="0">
            <a:spAutoFit/>
          </a:bodyPr>
          <a:lstStyle/>
          <a:p>
            <a:r>
              <a:rPr lang="en-US" dirty="0"/>
              <a:t>CBs and SBs will be laid out using crossbar tiling of </a:t>
            </a:r>
            <a:r>
              <a:rPr lang="en-US" dirty="0" err="1"/>
              <a:t>stdcells</a:t>
            </a:r>
            <a:endParaRPr lang="en-US" dirty="0"/>
          </a:p>
          <a:p>
            <a:endParaRPr lang="en-US" dirty="0"/>
          </a:p>
          <a:p>
            <a:r>
              <a:rPr lang="en-US" dirty="0"/>
              <a:t>PE will then be routed to pins in upper metal layers</a:t>
            </a:r>
          </a:p>
        </p:txBody>
      </p:sp>
    </p:spTree>
    <p:extLst>
      <p:ext uri="{BB962C8B-B14F-4D97-AF65-F5344CB8AC3E}">
        <p14:creationId xmlns:p14="http://schemas.microsoft.com/office/powerpoint/2010/main" val="1419153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4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p:bldP spid="45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4AAF1-CF77-6A42-B9E2-AC0792251C52}"/>
              </a:ext>
            </a:extLst>
          </p:cNvPr>
          <p:cNvSpPr>
            <a:spLocks noGrp="1"/>
          </p:cNvSpPr>
          <p:nvPr>
            <p:ph type="title"/>
          </p:nvPr>
        </p:nvSpPr>
        <p:spPr/>
        <p:txBody>
          <a:bodyPr/>
          <a:lstStyle/>
          <a:p>
            <a:r>
              <a:rPr lang="en-US" dirty="0"/>
              <a:t>(Future Work: LUTs with RRAM/NEMS)</a:t>
            </a:r>
          </a:p>
        </p:txBody>
      </p:sp>
      <p:pic>
        <p:nvPicPr>
          <p:cNvPr id="5" name="Content Placeholder 4">
            <a:extLst>
              <a:ext uri="{FF2B5EF4-FFF2-40B4-BE49-F238E27FC236}">
                <a16:creationId xmlns:a16="http://schemas.microsoft.com/office/drawing/2014/main" id="{BB4F1BE4-D34B-4F42-9F7A-61AB51356317}"/>
              </a:ext>
            </a:extLst>
          </p:cNvPr>
          <p:cNvPicPr>
            <a:picLocks noGrp="1" noChangeAspect="1"/>
          </p:cNvPicPr>
          <p:nvPr>
            <p:ph idx="1"/>
          </p:nvPr>
        </p:nvPicPr>
        <p:blipFill>
          <a:blip r:embed="rId3"/>
          <a:stretch>
            <a:fillRect/>
          </a:stretch>
        </p:blipFill>
        <p:spPr>
          <a:xfrm>
            <a:off x="3688684" y="1825625"/>
            <a:ext cx="4814632" cy="4351338"/>
          </a:xfrm>
        </p:spPr>
      </p:pic>
      <p:sp>
        <p:nvSpPr>
          <p:cNvPr id="6" name="TextBox 5">
            <a:extLst>
              <a:ext uri="{FF2B5EF4-FFF2-40B4-BE49-F238E27FC236}">
                <a16:creationId xmlns:a16="http://schemas.microsoft.com/office/drawing/2014/main" id="{2B328648-E7C0-9E41-B7FE-EE8C7F36BE99}"/>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sp>
        <p:nvSpPr>
          <p:cNvPr id="3" name="TextBox 2">
            <a:extLst>
              <a:ext uri="{FF2B5EF4-FFF2-40B4-BE49-F238E27FC236}">
                <a16:creationId xmlns:a16="http://schemas.microsoft.com/office/drawing/2014/main" id="{FF2D6106-03C9-CB47-BB0D-2BC8AAAE1977}"/>
              </a:ext>
            </a:extLst>
          </p:cNvPr>
          <p:cNvSpPr txBox="1"/>
          <p:nvPr/>
        </p:nvSpPr>
        <p:spPr>
          <a:xfrm>
            <a:off x="838200" y="3678128"/>
            <a:ext cx="2503806" cy="1200329"/>
          </a:xfrm>
          <a:prstGeom prst="rect">
            <a:avLst/>
          </a:prstGeom>
          <a:noFill/>
        </p:spPr>
        <p:txBody>
          <a:bodyPr wrap="square" rtlCol="0">
            <a:spAutoFit/>
          </a:bodyPr>
          <a:lstStyle/>
          <a:p>
            <a:r>
              <a:rPr lang="en-US" b="1" dirty="0"/>
              <a:t>Key idea: </a:t>
            </a:r>
            <a:r>
              <a:rPr lang="en-US" dirty="0"/>
              <a:t>replace SRAM with RRAM/NEMS but leave muxes in CMOS for speed</a:t>
            </a:r>
          </a:p>
        </p:txBody>
      </p:sp>
    </p:spTree>
    <p:extLst>
      <p:ext uri="{BB962C8B-B14F-4D97-AF65-F5344CB8AC3E}">
        <p14:creationId xmlns:p14="http://schemas.microsoft.com/office/powerpoint/2010/main" val="148607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C5EFE-4608-8244-87A2-7EF2C4B8835A}"/>
              </a:ext>
            </a:extLst>
          </p:cNvPr>
          <p:cNvSpPr>
            <a:spLocks noGrp="1"/>
          </p:cNvSpPr>
          <p:nvPr>
            <p:ph type="title"/>
          </p:nvPr>
        </p:nvSpPr>
        <p:spPr/>
        <p:txBody>
          <a:bodyPr/>
          <a:lstStyle/>
          <a:p>
            <a:r>
              <a:rPr lang="en-US" dirty="0"/>
              <a:t>Next Steps</a:t>
            </a:r>
          </a:p>
        </p:txBody>
      </p:sp>
      <p:graphicFrame>
        <p:nvGraphicFramePr>
          <p:cNvPr id="6" name="Content Placeholder 5">
            <a:extLst>
              <a:ext uri="{FF2B5EF4-FFF2-40B4-BE49-F238E27FC236}">
                <a16:creationId xmlns:a16="http://schemas.microsoft.com/office/drawing/2014/main" id="{ED1C93C9-0654-334C-8606-6526155ABA19}"/>
              </a:ext>
            </a:extLst>
          </p:cNvPr>
          <p:cNvGraphicFramePr>
            <a:graphicFrameLocks noGrp="1"/>
          </p:cNvGraphicFramePr>
          <p:nvPr>
            <p:ph idx="1"/>
            <p:extLst>
              <p:ext uri="{D42A27DB-BD31-4B8C-83A1-F6EECF244321}">
                <p14:modId xmlns:p14="http://schemas.microsoft.com/office/powerpoint/2010/main" val="3535276048"/>
              </p:ext>
            </p:extLst>
          </p:nvPr>
        </p:nvGraphicFramePr>
        <p:xfrm>
          <a:off x="304800" y="1825625"/>
          <a:ext cx="115570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50056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6764-1A8C-8C45-A923-AD29E429329D}"/>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D45C3E5-E90A-244A-8461-EEF2A3B00FBB}"/>
              </a:ext>
            </a:extLst>
          </p:cNvPr>
          <p:cNvSpPr>
            <a:spLocks noGrp="1"/>
          </p:cNvSpPr>
          <p:nvPr>
            <p:ph idx="1"/>
          </p:nvPr>
        </p:nvSpPr>
        <p:spPr/>
        <p:txBody>
          <a:bodyPr/>
          <a:lstStyle/>
          <a:p>
            <a:r>
              <a:rPr lang="en-US" dirty="0"/>
              <a:t>RRAM and NEM relays work well together for reconfigurable routing</a:t>
            </a:r>
          </a:p>
          <a:p>
            <a:r>
              <a:rPr lang="en-US" dirty="0"/>
              <a:t>100% BEOL design enables isolation of layout for routing and logic</a:t>
            </a:r>
          </a:p>
          <a:p>
            <a:endParaRPr lang="en-US" dirty="0"/>
          </a:p>
          <a:p>
            <a:endParaRPr lang="en-US" dirty="0"/>
          </a:p>
          <a:p>
            <a:endParaRPr lang="en-US" dirty="0"/>
          </a:p>
          <a:p>
            <a:endParaRPr lang="en-US" dirty="0"/>
          </a:p>
          <a:p>
            <a:endParaRPr lang="en-US" dirty="0"/>
          </a:p>
          <a:p>
            <a:r>
              <a:rPr lang="en-US" dirty="0"/>
              <a:t>That’s all, folks!</a:t>
            </a:r>
          </a:p>
        </p:txBody>
      </p:sp>
      <p:graphicFrame>
        <p:nvGraphicFramePr>
          <p:cNvPr id="4" name="Table 3">
            <a:extLst>
              <a:ext uri="{FF2B5EF4-FFF2-40B4-BE49-F238E27FC236}">
                <a16:creationId xmlns:a16="http://schemas.microsoft.com/office/drawing/2014/main" id="{A39D6C2C-3F47-2247-8680-1187AEE1D632}"/>
              </a:ext>
            </a:extLst>
          </p:cNvPr>
          <p:cNvGraphicFramePr>
            <a:graphicFrameLocks noGrp="1"/>
          </p:cNvGraphicFramePr>
          <p:nvPr>
            <p:extLst>
              <p:ext uri="{D42A27DB-BD31-4B8C-83A1-F6EECF244321}">
                <p14:modId xmlns:p14="http://schemas.microsoft.com/office/powerpoint/2010/main" val="1340173663"/>
              </p:ext>
            </p:extLst>
          </p:nvPr>
        </p:nvGraphicFramePr>
        <p:xfrm>
          <a:off x="1253281" y="3057752"/>
          <a:ext cx="9685437" cy="2123440"/>
        </p:xfrm>
        <a:graphic>
          <a:graphicData uri="http://schemas.openxmlformats.org/drawingml/2006/table">
            <a:tbl>
              <a:tblPr firstRow="1" bandRow="1">
                <a:tableStyleId>{5C22544A-7EE6-4342-B048-85BDC9FD1C3A}</a:tableStyleId>
              </a:tblPr>
              <a:tblGrid>
                <a:gridCol w="2658962">
                  <a:extLst>
                    <a:ext uri="{9D8B030D-6E8A-4147-A177-3AD203B41FA5}">
                      <a16:colId xmlns:a16="http://schemas.microsoft.com/office/drawing/2014/main" val="296535138"/>
                    </a:ext>
                  </a:extLst>
                </a:gridCol>
                <a:gridCol w="3588152">
                  <a:extLst>
                    <a:ext uri="{9D8B030D-6E8A-4147-A177-3AD203B41FA5}">
                      <a16:colId xmlns:a16="http://schemas.microsoft.com/office/drawing/2014/main" val="1524542344"/>
                    </a:ext>
                  </a:extLst>
                </a:gridCol>
                <a:gridCol w="3438323">
                  <a:extLst>
                    <a:ext uri="{9D8B030D-6E8A-4147-A177-3AD203B41FA5}">
                      <a16:colId xmlns:a16="http://schemas.microsoft.com/office/drawing/2014/main" val="1601600756"/>
                    </a:ext>
                  </a:extLst>
                </a:gridCol>
              </a:tblGrid>
              <a:tr h="370840">
                <a:tc>
                  <a:txBody>
                    <a:bodyPr/>
                    <a:lstStyle/>
                    <a:p>
                      <a:r>
                        <a:rPr lang="en-US" dirty="0"/>
                        <a:t>Area Improvements</a:t>
                      </a:r>
                    </a:p>
                  </a:txBody>
                  <a:tcPr/>
                </a:tc>
                <a:tc>
                  <a:txBody>
                    <a:bodyPr/>
                    <a:lstStyle/>
                    <a:p>
                      <a:r>
                        <a:rPr lang="en-US" dirty="0"/>
                        <a:t>Power Improvements</a:t>
                      </a:r>
                    </a:p>
                  </a:txBody>
                  <a:tcPr/>
                </a:tc>
                <a:tc>
                  <a:txBody>
                    <a:bodyPr/>
                    <a:lstStyle/>
                    <a:p>
                      <a:r>
                        <a:rPr lang="en-US" dirty="0"/>
                        <a:t>Delay Improvements</a:t>
                      </a:r>
                    </a:p>
                  </a:txBody>
                  <a:tcPr/>
                </a:tc>
                <a:extLst>
                  <a:ext uri="{0D108BD9-81ED-4DB2-BD59-A6C34878D82A}">
                    <a16:rowId xmlns:a16="http://schemas.microsoft.com/office/drawing/2014/main" val="2782513118"/>
                  </a:ext>
                </a:extLst>
              </a:tr>
              <a:tr h="370840">
                <a:tc>
                  <a:txBody>
                    <a:bodyPr/>
                    <a:lstStyle/>
                    <a:p>
                      <a:r>
                        <a:rPr lang="en-US" dirty="0"/>
                        <a:t>Routing components in 3D</a:t>
                      </a:r>
                    </a:p>
                  </a:txBody>
                  <a:tcPr/>
                </a:tc>
                <a:tc>
                  <a:txBody>
                    <a:bodyPr/>
                    <a:lstStyle/>
                    <a:p>
                      <a:r>
                        <a:rPr lang="en-US" dirty="0"/>
                        <a:t>Lower ON-state resistance</a:t>
                      </a:r>
                    </a:p>
                  </a:txBody>
                  <a:tcPr/>
                </a:tc>
                <a:tc>
                  <a:txBody>
                    <a:bodyPr/>
                    <a:lstStyle/>
                    <a:p>
                      <a:r>
                        <a:rPr lang="en-US" dirty="0"/>
                        <a:t>Lower ON-state resistance</a:t>
                      </a:r>
                    </a:p>
                  </a:txBody>
                  <a:tcPr/>
                </a:tc>
                <a:extLst>
                  <a:ext uri="{0D108BD9-81ED-4DB2-BD59-A6C34878D82A}">
                    <a16:rowId xmlns:a16="http://schemas.microsoft.com/office/drawing/2014/main" val="2423617853"/>
                  </a:ext>
                </a:extLst>
              </a:tr>
              <a:tr h="370840">
                <a:tc>
                  <a:txBody>
                    <a:bodyPr/>
                    <a:lstStyle/>
                    <a:p>
                      <a:r>
                        <a:rPr lang="en-US" dirty="0"/>
                        <a:t>Routing components require fewer elements</a:t>
                      </a:r>
                    </a:p>
                  </a:txBody>
                  <a:tcPr/>
                </a:tc>
                <a:tc>
                  <a:txBody>
                    <a:bodyPr/>
                    <a:lstStyle/>
                    <a:p>
                      <a:r>
                        <a:rPr lang="en-US" dirty="0"/>
                        <a:t>Low-power startup with integrated NVM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Fast startup with integrated NVM</a:t>
                      </a:r>
                    </a:p>
                  </a:txBody>
                  <a:tcPr/>
                </a:tc>
                <a:extLst>
                  <a:ext uri="{0D108BD9-81ED-4DB2-BD59-A6C34878D82A}">
                    <a16:rowId xmlns:a16="http://schemas.microsoft.com/office/drawing/2014/main" val="1280188255"/>
                  </a:ext>
                </a:extLst>
              </a:tr>
              <a:tr h="370840">
                <a:tc>
                  <a:txBody>
                    <a:bodyPr/>
                    <a:lstStyle/>
                    <a:p>
                      <a:r>
                        <a:rPr lang="en-US" dirty="0"/>
                        <a:t>No config registers/SRAM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extLst>
                  <a:ext uri="{0D108BD9-81ED-4DB2-BD59-A6C34878D82A}">
                    <a16:rowId xmlns:a16="http://schemas.microsoft.com/office/drawing/2014/main" val="72231629"/>
                  </a:ext>
                </a:extLst>
              </a:tr>
              <a:tr h="370840">
                <a:tc>
                  <a:txBody>
                    <a:bodyPr/>
                    <a:lstStyle/>
                    <a:p>
                      <a:endParaRPr lang="en-US" dirty="0"/>
                    </a:p>
                  </a:txBody>
                  <a:tcPr/>
                </a:tc>
                <a:tc>
                  <a:txBody>
                    <a:bodyPr/>
                    <a:lstStyle/>
                    <a:p>
                      <a:r>
                        <a:rPr lang="en-US" dirty="0"/>
                        <a:t>No leakage current</a:t>
                      </a:r>
                    </a:p>
                  </a:txBody>
                  <a:tcPr/>
                </a:tc>
                <a:tc>
                  <a:txBody>
                    <a:bodyPr/>
                    <a:lstStyle/>
                    <a:p>
                      <a:endParaRPr lang="en-US" dirty="0"/>
                    </a:p>
                  </a:txBody>
                  <a:tcPr/>
                </a:tc>
                <a:extLst>
                  <a:ext uri="{0D108BD9-81ED-4DB2-BD59-A6C34878D82A}">
                    <a16:rowId xmlns:a16="http://schemas.microsoft.com/office/drawing/2014/main" val="2249175973"/>
                  </a:ext>
                </a:extLst>
              </a:tr>
            </a:tbl>
          </a:graphicData>
        </a:graphic>
      </p:graphicFrame>
    </p:spTree>
    <p:extLst>
      <p:ext uri="{BB962C8B-B14F-4D97-AF65-F5344CB8AC3E}">
        <p14:creationId xmlns:p14="http://schemas.microsoft.com/office/powerpoint/2010/main" val="420850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08813-EB06-9242-8158-E8E31593A658}"/>
              </a:ext>
            </a:extLst>
          </p:cNvPr>
          <p:cNvSpPr>
            <a:spLocks noGrp="1"/>
          </p:cNvSpPr>
          <p:nvPr>
            <p:ph type="title"/>
          </p:nvPr>
        </p:nvSpPr>
        <p:spPr/>
        <p:txBody>
          <a:bodyPr/>
          <a:lstStyle/>
          <a:p>
            <a:r>
              <a:rPr lang="en-US" dirty="0"/>
              <a:t>Reducing reconfigurable routing overhead using emerging nanotechnologies</a:t>
            </a:r>
          </a:p>
        </p:txBody>
      </p:sp>
      <p:sp>
        <p:nvSpPr>
          <p:cNvPr id="3" name="Content Placeholder 2">
            <a:extLst>
              <a:ext uri="{FF2B5EF4-FFF2-40B4-BE49-F238E27FC236}">
                <a16:creationId xmlns:a16="http://schemas.microsoft.com/office/drawing/2014/main" id="{0A9098E7-1B8A-1C4B-B9A7-B0810938D8F8}"/>
              </a:ext>
            </a:extLst>
          </p:cNvPr>
          <p:cNvSpPr>
            <a:spLocks noGrp="1"/>
          </p:cNvSpPr>
          <p:nvPr>
            <p:ph idx="1"/>
          </p:nvPr>
        </p:nvSpPr>
        <p:spPr/>
        <p:txBody>
          <a:bodyPr>
            <a:normAutofit/>
          </a:bodyPr>
          <a:lstStyle/>
          <a:p>
            <a:r>
              <a:rPr lang="en-US" b="1" dirty="0"/>
              <a:t>NEM relays:</a:t>
            </a:r>
          </a:p>
          <a:p>
            <a:pPr lvl="1"/>
            <a:r>
              <a:rPr lang="en-US" dirty="0"/>
              <a:t>Reconfigurable switches monolithically integrated in 3D</a:t>
            </a:r>
          </a:p>
          <a:p>
            <a:pPr lvl="1"/>
            <a:r>
              <a:rPr lang="en-US" dirty="0"/>
              <a:t>Reduce area/power/delay overhead from reconfigurable interconnects</a:t>
            </a:r>
          </a:p>
          <a:p>
            <a:r>
              <a:rPr lang="en-US" b="1" dirty="0"/>
              <a:t>RRAM:</a:t>
            </a:r>
          </a:p>
          <a:p>
            <a:pPr lvl="1"/>
            <a:r>
              <a:rPr lang="en-US" dirty="0"/>
              <a:t>Non-volatile memory monolithically integrated in 3D</a:t>
            </a:r>
          </a:p>
          <a:p>
            <a:pPr lvl="1"/>
            <a:r>
              <a:rPr lang="en-US" dirty="0"/>
              <a:t>Reduce area/power/delay overhead from startup configuration</a:t>
            </a:r>
          </a:p>
          <a:p>
            <a:r>
              <a:rPr lang="en-US" b="1" dirty="0"/>
              <a:t>Result:</a:t>
            </a:r>
          </a:p>
          <a:p>
            <a:pPr lvl="1"/>
            <a:r>
              <a:rPr lang="en-US" dirty="0"/>
              <a:t>Lower routing overhead</a:t>
            </a:r>
          </a:p>
          <a:p>
            <a:pPr lvl="1"/>
            <a:r>
              <a:rPr lang="en-US" dirty="0"/>
              <a:t>No startup reconfiguration cost</a:t>
            </a:r>
          </a:p>
        </p:txBody>
      </p:sp>
    </p:spTree>
    <p:extLst>
      <p:ext uri="{BB962C8B-B14F-4D97-AF65-F5344CB8AC3E}">
        <p14:creationId xmlns:p14="http://schemas.microsoft.com/office/powerpoint/2010/main" val="517262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A4EA1-4766-6349-8A8B-69AD3931AFC7}"/>
              </a:ext>
            </a:extLst>
          </p:cNvPr>
          <p:cNvSpPr>
            <a:spLocks noGrp="1"/>
          </p:cNvSpPr>
          <p:nvPr>
            <p:ph type="title"/>
          </p:nvPr>
        </p:nvSpPr>
        <p:spPr/>
        <p:txBody>
          <a:bodyPr/>
          <a:lstStyle/>
          <a:p>
            <a:r>
              <a:rPr lang="en-US" dirty="0"/>
              <a:t>Combining RRAM and NEMS approaches</a:t>
            </a:r>
          </a:p>
        </p:txBody>
      </p:sp>
      <p:sp>
        <p:nvSpPr>
          <p:cNvPr id="3" name="Content Placeholder 2">
            <a:extLst>
              <a:ext uri="{FF2B5EF4-FFF2-40B4-BE49-F238E27FC236}">
                <a16:creationId xmlns:a16="http://schemas.microsoft.com/office/drawing/2014/main" id="{258B9D5E-E018-7D42-A515-01869E646CD4}"/>
              </a:ext>
            </a:extLst>
          </p:cNvPr>
          <p:cNvSpPr>
            <a:spLocks noGrp="1"/>
          </p:cNvSpPr>
          <p:nvPr>
            <p:ph idx="1"/>
          </p:nvPr>
        </p:nvSpPr>
        <p:spPr/>
        <p:txBody>
          <a:bodyPr>
            <a:normAutofit/>
          </a:bodyPr>
          <a:lstStyle/>
          <a:p>
            <a:r>
              <a:rPr lang="en-US" dirty="0"/>
              <a:t>RRAM and NEM relays have been separately studied for FPGAs</a:t>
            </a:r>
          </a:p>
          <a:p>
            <a:r>
              <a:rPr lang="en-US" dirty="0"/>
              <a:t>So what is really novel about combining approaches?</a:t>
            </a:r>
          </a:p>
          <a:p>
            <a:endParaRPr lang="en-US" dirty="0"/>
          </a:p>
          <a:p>
            <a:endParaRPr lang="en-US" dirty="0"/>
          </a:p>
          <a:p>
            <a:endParaRPr lang="en-US" dirty="0"/>
          </a:p>
          <a:p>
            <a:endParaRPr lang="en-US" b="1" dirty="0"/>
          </a:p>
          <a:p>
            <a:r>
              <a:rPr lang="en-US" b="1" dirty="0"/>
              <a:t>KEY POINT: If used together, the electrical properties of RRAM and NEM relays complement each other to cancel </a:t>
            </a:r>
            <a:r>
              <a:rPr lang="en-US" b="1" i="1" dirty="0"/>
              <a:t>essentially all overhead</a:t>
            </a:r>
          </a:p>
        </p:txBody>
      </p:sp>
    </p:spTree>
    <p:extLst>
      <p:ext uri="{BB962C8B-B14F-4D97-AF65-F5344CB8AC3E}">
        <p14:creationId xmlns:p14="http://schemas.microsoft.com/office/powerpoint/2010/main" val="50976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NEM Relays</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are they and how do they work?</a:t>
            </a:r>
          </a:p>
        </p:txBody>
      </p:sp>
    </p:spTree>
    <p:extLst>
      <p:ext uri="{BB962C8B-B14F-4D97-AF65-F5344CB8AC3E}">
        <p14:creationId xmlns:p14="http://schemas.microsoft.com/office/powerpoint/2010/main" val="3241132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DCB35C45-BFDB-1C42-8CC8-E5EDB7FE4145}"/>
              </a:ext>
            </a:extLst>
          </p:cNvPr>
          <p:cNvGrpSpPr/>
          <p:nvPr/>
        </p:nvGrpSpPr>
        <p:grpSpPr>
          <a:xfrm>
            <a:off x="746126" y="876714"/>
            <a:ext cx="10699748" cy="1917700"/>
            <a:chOff x="977901" y="1384301"/>
            <a:chExt cx="10699748" cy="1917700"/>
          </a:xfrm>
        </p:grpSpPr>
        <p:grpSp>
          <p:nvGrpSpPr>
            <p:cNvPr id="59" name="Group 58">
              <a:extLst>
                <a:ext uri="{FF2B5EF4-FFF2-40B4-BE49-F238E27FC236}">
                  <a16:creationId xmlns:a16="http://schemas.microsoft.com/office/drawing/2014/main" id="{6BB5A263-BFB5-FC47-9793-5D8C0D91607E}"/>
                </a:ext>
              </a:extLst>
            </p:cNvPr>
            <p:cNvGrpSpPr/>
            <p:nvPr/>
          </p:nvGrpSpPr>
          <p:grpSpPr>
            <a:xfrm>
              <a:off x="977901" y="1384301"/>
              <a:ext cx="4699000" cy="1917700"/>
              <a:chOff x="977901" y="1384301"/>
              <a:chExt cx="4699000" cy="1917700"/>
            </a:xfrm>
          </p:grpSpPr>
          <p:sp>
            <p:nvSpPr>
              <p:cNvPr id="4" name="Rectangle 3">
                <a:extLst>
                  <a:ext uri="{FF2B5EF4-FFF2-40B4-BE49-F238E27FC236}">
                    <a16:creationId xmlns:a16="http://schemas.microsoft.com/office/drawing/2014/main" id="{0409473D-0CF7-CA49-AC5B-4D371344C491}"/>
                  </a:ext>
                </a:extLst>
              </p:cNvPr>
              <p:cNvSpPr/>
              <p:nvPr/>
            </p:nvSpPr>
            <p:spPr>
              <a:xfrm>
                <a:off x="1816101" y="1676401"/>
                <a:ext cx="3302000" cy="2159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Beam</a:t>
                </a:r>
              </a:p>
            </p:txBody>
          </p:sp>
          <p:sp>
            <p:nvSpPr>
              <p:cNvPr id="5" name="Rectangle 4">
                <a:extLst>
                  <a:ext uri="{FF2B5EF4-FFF2-40B4-BE49-F238E27FC236}">
                    <a16:creationId xmlns:a16="http://schemas.microsoft.com/office/drawing/2014/main" id="{5A946579-AC2E-2F46-B0B3-D8FD3643974C}"/>
                  </a:ext>
                </a:extLst>
              </p:cNvPr>
              <p:cNvSpPr/>
              <p:nvPr/>
            </p:nvSpPr>
            <p:spPr>
              <a:xfrm>
                <a:off x="977901"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7" name="Rectangle 6">
                <a:extLst>
                  <a:ext uri="{FF2B5EF4-FFF2-40B4-BE49-F238E27FC236}">
                    <a16:creationId xmlns:a16="http://schemas.microsoft.com/office/drawing/2014/main" id="{A8322728-EC3D-A242-AAEB-7600A5482548}"/>
                  </a:ext>
                </a:extLst>
              </p:cNvPr>
              <p:cNvSpPr/>
              <p:nvPr/>
            </p:nvSpPr>
            <p:spPr>
              <a:xfrm>
                <a:off x="4756151"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 </a:t>
                </a:r>
              </a:p>
            </p:txBody>
          </p:sp>
          <p:sp>
            <p:nvSpPr>
              <p:cNvPr id="8" name="Rectangle 7">
                <a:extLst>
                  <a:ext uri="{FF2B5EF4-FFF2-40B4-BE49-F238E27FC236}">
                    <a16:creationId xmlns:a16="http://schemas.microsoft.com/office/drawing/2014/main" id="{881A241D-8777-0940-A0F1-3FAD6BBC74D2}"/>
                  </a:ext>
                </a:extLst>
              </p:cNvPr>
              <p:cNvSpPr/>
              <p:nvPr/>
            </p:nvSpPr>
            <p:spPr>
              <a:xfrm>
                <a:off x="2254251" y="2184401"/>
                <a:ext cx="2057400" cy="111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grpSp>
        <p:grpSp>
          <p:nvGrpSpPr>
            <p:cNvPr id="60" name="Group 59">
              <a:extLst>
                <a:ext uri="{FF2B5EF4-FFF2-40B4-BE49-F238E27FC236}">
                  <a16:creationId xmlns:a16="http://schemas.microsoft.com/office/drawing/2014/main" id="{1BA9A2E7-3F56-E643-BBE1-D821D499D0D9}"/>
                </a:ext>
              </a:extLst>
            </p:cNvPr>
            <p:cNvGrpSpPr/>
            <p:nvPr/>
          </p:nvGrpSpPr>
          <p:grpSpPr>
            <a:xfrm>
              <a:off x="4464049" y="1384301"/>
              <a:ext cx="7213600" cy="1917700"/>
              <a:chOff x="4464049" y="1384301"/>
              <a:chExt cx="7213600" cy="1917700"/>
            </a:xfrm>
          </p:grpSpPr>
          <p:sp>
            <p:nvSpPr>
              <p:cNvPr id="27" name="Arc 26">
                <a:extLst>
                  <a:ext uri="{FF2B5EF4-FFF2-40B4-BE49-F238E27FC236}">
                    <a16:creationId xmlns:a16="http://schemas.microsoft.com/office/drawing/2014/main" id="{9039077A-CBE2-7B4E-B722-005D53DA21D4}"/>
                  </a:ext>
                </a:extLst>
              </p:cNvPr>
              <p:cNvSpPr/>
              <p:nvPr/>
            </p:nvSpPr>
            <p:spPr>
              <a:xfrm>
                <a:off x="4464049" y="1784351"/>
                <a:ext cx="6750050" cy="793749"/>
              </a:xfrm>
              <a:prstGeom prst="arc">
                <a:avLst>
                  <a:gd name="adj1" fmla="val 15872099"/>
                  <a:gd name="adj2" fmla="val 21511140"/>
                </a:avLst>
              </a:prstGeom>
              <a:ln w="2032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solidFill>
                    <a:schemeClr val="bg1"/>
                  </a:solidFill>
                </a:endParaRPr>
              </a:p>
            </p:txBody>
          </p:sp>
          <p:sp>
            <p:nvSpPr>
              <p:cNvPr id="17" name="Rectangle 16">
                <a:extLst>
                  <a:ext uri="{FF2B5EF4-FFF2-40B4-BE49-F238E27FC236}">
                    <a16:creationId xmlns:a16="http://schemas.microsoft.com/office/drawing/2014/main" id="{1F9B1696-B38D-4A4F-8CB5-0C6ECF8260AE}"/>
                  </a:ext>
                </a:extLst>
              </p:cNvPr>
              <p:cNvSpPr/>
              <p:nvPr/>
            </p:nvSpPr>
            <p:spPr>
              <a:xfrm>
                <a:off x="6978649"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19" name="Rectangle 18">
                <a:extLst>
                  <a:ext uri="{FF2B5EF4-FFF2-40B4-BE49-F238E27FC236}">
                    <a16:creationId xmlns:a16="http://schemas.microsoft.com/office/drawing/2014/main" id="{A5090AEC-0FEE-AC45-895C-7B89AF7432DA}"/>
                  </a:ext>
                </a:extLst>
              </p:cNvPr>
              <p:cNvSpPr/>
              <p:nvPr/>
            </p:nvSpPr>
            <p:spPr>
              <a:xfrm>
                <a:off x="10756899"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a:t>
                </a:r>
              </a:p>
            </p:txBody>
          </p:sp>
          <p:sp>
            <p:nvSpPr>
              <p:cNvPr id="20" name="Rectangle 19">
                <a:extLst>
                  <a:ext uri="{FF2B5EF4-FFF2-40B4-BE49-F238E27FC236}">
                    <a16:creationId xmlns:a16="http://schemas.microsoft.com/office/drawing/2014/main" id="{9528EA84-FED2-C647-8346-B429E1E0F79D}"/>
                  </a:ext>
                </a:extLst>
              </p:cNvPr>
              <p:cNvSpPr/>
              <p:nvPr/>
            </p:nvSpPr>
            <p:spPr>
              <a:xfrm>
                <a:off x="8254999" y="2184401"/>
                <a:ext cx="2057400" cy="1117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sp>
            <p:nvSpPr>
              <p:cNvPr id="28" name="TextBox 27">
                <a:extLst>
                  <a:ext uri="{FF2B5EF4-FFF2-40B4-BE49-F238E27FC236}">
                    <a16:creationId xmlns:a16="http://schemas.microsoft.com/office/drawing/2014/main" id="{5E255961-AE04-1643-9875-036DDDDB7AD9}"/>
                  </a:ext>
                </a:extLst>
              </p:cNvPr>
              <p:cNvSpPr txBox="1"/>
              <p:nvPr/>
            </p:nvSpPr>
            <p:spPr>
              <a:xfrm>
                <a:off x="9117339" y="1638301"/>
                <a:ext cx="731290" cy="369332"/>
              </a:xfrm>
              <a:prstGeom prst="rect">
                <a:avLst/>
              </a:prstGeom>
              <a:noFill/>
            </p:spPr>
            <p:txBody>
              <a:bodyPr wrap="none" rtlCol="0">
                <a:spAutoFit/>
              </a:bodyPr>
              <a:lstStyle/>
              <a:p>
                <a:r>
                  <a:rPr lang="en-US" b="1" dirty="0">
                    <a:solidFill>
                      <a:schemeClr val="bg1"/>
                    </a:solidFill>
                  </a:rPr>
                  <a:t>Beam</a:t>
                </a:r>
              </a:p>
            </p:txBody>
          </p:sp>
          <p:cxnSp>
            <p:nvCxnSpPr>
              <p:cNvPr id="30" name="Straight Arrow Connector 29">
                <a:extLst>
                  <a:ext uri="{FF2B5EF4-FFF2-40B4-BE49-F238E27FC236}">
                    <a16:creationId xmlns:a16="http://schemas.microsoft.com/office/drawing/2014/main" id="{16856DCD-8294-4647-BF2A-CB985AFFF865}"/>
                  </a:ext>
                </a:extLst>
              </p:cNvPr>
              <p:cNvCxnSpPr/>
              <p:nvPr/>
            </p:nvCxnSpPr>
            <p:spPr>
              <a:xfrm>
                <a:off x="8801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0B4E315-4D44-7346-AF7C-F8B61638BFDE}"/>
                  </a:ext>
                </a:extLst>
              </p:cNvPr>
              <p:cNvSpPr txBox="1"/>
              <p:nvPr/>
            </p:nvSpPr>
            <p:spPr>
              <a:xfrm>
                <a:off x="6652985" y="2198470"/>
                <a:ext cx="1357936" cy="646331"/>
              </a:xfrm>
              <a:prstGeom prst="rect">
                <a:avLst/>
              </a:prstGeom>
              <a:noFill/>
            </p:spPr>
            <p:txBody>
              <a:bodyPr wrap="none" rtlCol="0">
                <a:spAutoFit/>
              </a:bodyPr>
              <a:lstStyle/>
              <a:p>
                <a:pPr algn="ctr"/>
                <a:r>
                  <a:rPr lang="en-US" b="1" dirty="0"/>
                  <a:t>Electrostatic</a:t>
                </a:r>
              </a:p>
              <a:p>
                <a:pPr algn="ctr"/>
                <a:r>
                  <a:rPr lang="en-US" b="1" dirty="0"/>
                  <a:t>force</a:t>
                </a:r>
              </a:p>
            </p:txBody>
          </p:sp>
          <p:cxnSp>
            <p:nvCxnSpPr>
              <p:cNvPr id="33" name="Curved Connector 32">
                <a:extLst>
                  <a:ext uri="{FF2B5EF4-FFF2-40B4-BE49-F238E27FC236}">
                    <a16:creationId xmlns:a16="http://schemas.microsoft.com/office/drawing/2014/main" id="{25CAC6C2-EE70-4444-BCE3-17586E39AC91}"/>
                  </a:ext>
                </a:extLst>
              </p:cNvPr>
              <p:cNvCxnSpPr>
                <a:cxnSpLocks/>
                <a:stCxn id="31" idx="3"/>
              </p:cNvCxnSpPr>
              <p:nvPr/>
            </p:nvCxnSpPr>
            <p:spPr>
              <a:xfrm flipV="1">
                <a:off x="8010921" y="2021702"/>
                <a:ext cx="661918" cy="499934"/>
              </a:xfrm>
              <a:prstGeom prst="curvedConnector3">
                <a:avLst>
                  <a:gd name="adj1" fmla="val 11627"/>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BBCDAC9C-60F5-324D-B524-2D86CD1F6F30}"/>
                  </a:ext>
                </a:extLst>
              </p:cNvPr>
              <p:cNvCxnSpPr/>
              <p:nvPr/>
            </p:nvCxnSpPr>
            <p:spPr>
              <a:xfrm>
                <a:off x="8953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4C1E0B4-333B-B54C-A2EA-C0B3E2E2A6B1}"/>
                  </a:ext>
                </a:extLst>
              </p:cNvPr>
              <p:cNvCxnSpPr/>
              <p:nvPr/>
            </p:nvCxnSpPr>
            <p:spPr>
              <a:xfrm>
                <a:off x="8877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51C42C85-BC91-F941-A8B4-3775BBC2D991}"/>
                  </a:ext>
                </a:extLst>
              </p:cNvPr>
              <p:cNvCxnSpPr/>
              <p:nvPr/>
            </p:nvCxnSpPr>
            <p:spPr>
              <a:xfrm>
                <a:off x="9029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886FF59-5864-4840-93E5-5E53C675ECF6}"/>
                  </a:ext>
                </a:extLst>
              </p:cNvPr>
              <p:cNvCxnSpPr/>
              <p:nvPr/>
            </p:nvCxnSpPr>
            <p:spPr>
              <a:xfrm>
                <a:off x="91059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D2316A37-DCC1-5B45-A540-718C94031702}"/>
                  </a:ext>
                </a:extLst>
              </p:cNvPr>
              <p:cNvCxnSpPr/>
              <p:nvPr/>
            </p:nvCxnSpPr>
            <p:spPr>
              <a:xfrm>
                <a:off x="9258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A2169B0-3E1E-9240-85F7-CDBCC92B7A43}"/>
                  </a:ext>
                </a:extLst>
              </p:cNvPr>
              <p:cNvCxnSpPr/>
              <p:nvPr/>
            </p:nvCxnSpPr>
            <p:spPr>
              <a:xfrm>
                <a:off x="9182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3A09C738-2DC9-8040-97B4-070ECDD86AB7}"/>
                  </a:ext>
                </a:extLst>
              </p:cNvPr>
              <p:cNvCxnSpPr/>
              <p:nvPr/>
            </p:nvCxnSpPr>
            <p:spPr>
              <a:xfrm>
                <a:off x="9334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AC1CDD2-3F0C-5F43-AB9A-F6FABED4BF44}"/>
                  </a:ext>
                </a:extLst>
              </p:cNvPr>
              <p:cNvCxnSpPr>
                <a:cxnSpLocks/>
              </p:cNvCxnSpPr>
              <p:nvPr/>
            </p:nvCxnSpPr>
            <p:spPr>
              <a:xfrm>
                <a:off x="9410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4F9B2538-FDFB-0341-9A61-CFB3BA15E0FF}"/>
              </a:ext>
            </a:extLst>
          </p:cNvPr>
          <p:cNvGrpSpPr/>
          <p:nvPr/>
        </p:nvGrpSpPr>
        <p:grpSpPr>
          <a:xfrm>
            <a:off x="5659213" y="3590788"/>
            <a:ext cx="6277424" cy="3126484"/>
            <a:chOff x="3917689" y="3439570"/>
            <a:chExt cx="6277424" cy="3126484"/>
          </a:xfrm>
        </p:grpSpPr>
        <p:grpSp>
          <p:nvGrpSpPr>
            <p:cNvPr id="97" name="Group 96">
              <a:extLst>
                <a:ext uri="{FF2B5EF4-FFF2-40B4-BE49-F238E27FC236}">
                  <a16:creationId xmlns:a16="http://schemas.microsoft.com/office/drawing/2014/main" id="{FFA55AF1-1322-1743-9DA8-F9202E0C4F81}"/>
                </a:ext>
              </a:extLst>
            </p:cNvPr>
            <p:cNvGrpSpPr/>
            <p:nvPr/>
          </p:nvGrpSpPr>
          <p:grpSpPr>
            <a:xfrm>
              <a:off x="3917689" y="3775878"/>
              <a:ext cx="4356622" cy="2790176"/>
              <a:chOff x="1068103" y="3830804"/>
              <a:chExt cx="4356622" cy="2790176"/>
            </a:xfrm>
          </p:grpSpPr>
          <p:cxnSp>
            <p:nvCxnSpPr>
              <p:cNvPr id="98" name="Straight Arrow Connector 97">
                <a:extLst>
                  <a:ext uri="{FF2B5EF4-FFF2-40B4-BE49-F238E27FC236}">
                    <a16:creationId xmlns:a16="http://schemas.microsoft.com/office/drawing/2014/main" id="{C5C621A2-7E29-8A41-8647-4C866A7EA6C3}"/>
                  </a:ext>
                </a:extLst>
              </p:cNvPr>
              <p:cNvCxnSpPr>
                <a:cxnSpLocks/>
              </p:cNvCxnSpPr>
              <p:nvPr/>
            </p:nvCxnSpPr>
            <p:spPr>
              <a:xfrm flipH="1" flipV="1">
                <a:off x="1584325" y="3923414"/>
                <a:ext cx="1" cy="226473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5538B549-6137-8E42-8EA6-31B60FFA4A4E}"/>
                  </a:ext>
                </a:extLst>
              </p:cNvPr>
              <p:cNvCxnSpPr>
                <a:cxnSpLocks/>
              </p:cNvCxnSpPr>
              <p:nvPr/>
            </p:nvCxnSpPr>
            <p:spPr>
              <a:xfrm>
                <a:off x="1584326" y="6188149"/>
                <a:ext cx="330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Elbow Connector 99">
                <a:extLst>
                  <a:ext uri="{FF2B5EF4-FFF2-40B4-BE49-F238E27FC236}">
                    <a16:creationId xmlns:a16="http://schemas.microsoft.com/office/drawing/2014/main" id="{19EC01BA-78F4-CE42-8D13-42B450BADF6B}"/>
                  </a:ext>
                </a:extLst>
              </p:cNvPr>
              <p:cNvCxnSpPr>
                <a:cxnSpLocks/>
              </p:cNvCxnSpPr>
              <p:nvPr/>
            </p:nvCxnSpPr>
            <p:spPr>
              <a:xfrm flipV="1">
                <a:off x="1584326" y="4167667"/>
                <a:ext cx="3094000" cy="2020482"/>
              </a:xfrm>
              <a:prstGeom prst="bentConnector3">
                <a:avLst>
                  <a:gd name="adj1" fmla="val 7165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a:extLst>
                  <a:ext uri="{FF2B5EF4-FFF2-40B4-BE49-F238E27FC236}">
                    <a16:creationId xmlns:a16="http://schemas.microsoft.com/office/drawing/2014/main" id="{EE040CAA-B8AD-5145-8F91-184D40EADE9A}"/>
                  </a:ext>
                </a:extLst>
              </p:cNvPr>
              <p:cNvCxnSpPr>
                <a:cxnSpLocks/>
              </p:cNvCxnSpPr>
              <p:nvPr/>
            </p:nvCxnSpPr>
            <p:spPr>
              <a:xfrm rot="10800000" flipV="1">
                <a:off x="1584326" y="4167667"/>
                <a:ext cx="2940050" cy="2020482"/>
              </a:xfrm>
              <a:prstGeom prst="bentConnector3">
                <a:avLst>
                  <a:gd name="adj1" fmla="val 68082"/>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102" name="Triangle 101">
                <a:extLst>
                  <a:ext uri="{FF2B5EF4-FFF2-40B4-BE49-F238E27FC236}">
                    <a16:creationId xmlns:a16="http://schemas.microsoft.com/office/drawing/2014/main" id="{EF24A832-CBE2-D648-8863-9FF1573306CE}"/>
                  </a:ext>
                </a:extLst>
              </p:cNvPr>
              <p:cNvSpPr/>
              <p:nvPr/>
            </p:nvSpPr>
            <p:spPr>
              <a:xfrm>
                <a:off x="3693041" y="5082215"/>
                <a:ext cx="234341" cy="202018"/>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riangle 102">
                <a:extLst>
                  <a:ext uri="{FF2B5EF4-FFF2-40B4-BE49-F238E27FC236}">
                    <a16:creationId xmlns:a16="http://schemas.microsoft.com/office/drawing/2014/main" id="{CCA6EB50-309F-DD45-BBCB-4FF8F099322C}"/>
                  </a:ext>
                </a:extLst>
              </p:cNvPr>
              <p:cNvSpPr/>
              <p:nvPr/>
            </p:nvSpPr>
            <p:spPr>
              <a:xfrm rot="10800000">
                <a:off x="2404342" y="5131098"/>
                <a:ext cx="234341" cy="202018"/>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a:extLst>
                  <a:ext uri="{FF2B5EF4-FFF2-40B4-BE49-F238E27FC236}">
                    <a16:creationId xmlns:a16="http://schemas.microsoft.com/office/drawing/2014/main" id="{3DA080E3-B686-DA40-BD89-E6ECC8F347A3}"/>
                  </a:ext>
                </a:extLst>
              </p:cNvPr>
              <p:cNvSpPr txBox="1"/>
              <p:nvPr/>
            </p:nvSpPr>
            <p:spPr>
              <a:xfrm>
                <a:off x="2280965" y="6251648"/>
                <a:ext cx="481094" cy="369332"/>
              </a:xfrm>
              <a:prstGeom prst="rect">
                <a:avLst/>
              </a:prstGeom>
              <a:noFill/>
            </p:spPr>
            <p:txBody>
              <a:bodyPr wrap="none" rtlCol="0">
                <a:spAutoFit/>
              </a:bodyPr>
              <a:lstStyle/>
              <a:p>
                <a:r>
                  <a:rPr lang="en-US" b="1" dirty="0"/>
                  <a:t>V</a:t>
                </a:r>
                <a:r>
                  <a:rPr lang="en-US" b="1" baseline="-25000" dirty="0"/>
                  <a:t>po</a:t>
                </a:r>
                <a:endParaRPr lang="en-US" b="1" dirty="0"/>
              </a:p>
            </p:txBody>
          </p:sp>
          <p:sp>
            <p:nvSpPr>
              <p:cNvPr id="105" name="TextBox 104">
                <a:extLst>
                  <a:ext uri="{FF2B5EF4-FFF2-40B4-BE49-F238E27FC236}">
                    <a16:creationId xmlns:a16="http://schemas.microsoft.com/office/drawing/2014/main" id="{93C6AC39-0EDB-1A46-AA64-3922002BEB42}"/>
                  </a:ext>
                </a:extLst>
              </p:cNvPr>
              <p:cNvSpPr txBox="1"/>
              <p:nvPr/>
            </p:nvSpPr>
            <p:spPr>
              <a:xfrm>
                <a:off x="3592106" y="6230531"/>
                <a:ext cx="436210" cy="369332"/>
              </a:xfrm>
              <a:prstGeom prst="rect">
                <a:avLst/>
              </a:prstGeom>
              <a:noFill/>
            </p:spPr>
            <p:txBody>
              <a:bodyPr wrap="none" rtlCol="0">
                <a:spAutoFit/>
              </a:bodyPr>
              <a:lstStyle/>
              <a:p>
                <a:r>
                  <a:rPr lang="en-US" b="1" dirty="0"/>
                  <a:t>V</a:t>
                </a:r>
                <a:r>
                  <a:rPr lang="en-US" b="1" baseline="-25000" dirty="0"/>
                  <a:t>pi</a:t>
                </a:r>
                <a:endParaRPr lang="en-US" b="1" dirty="0"/>
              </a:p>
            </p:txBody>
          </p:sp>
          <p:sp>
            <p:nvSpPr>
              <p:cNvPr id="106" name="TextBox 105">
                <a:extLst>
                  <a:ext uri="{FF2B5EF4-FFF2-40B4-BE49-F238E27FC236}">
                    <a16:creationId xmlns:a16="http://schemas.microsoft.com/office/drawing/2014/main" id="{AF9428BB-DC35-D04B-A3BA-42F4518C24E8}"/>
                  </a:ext>
                </a:extLst>
              </p:cNvPr>
              <p:cNvSpPr txBox="1"/>
              <p:nvPr/>
            </p:nvSpPr>
            <p:spPr>
              <a:xfrm>
                <a:off x="2910278" y="6251648"/>
                <a:ext cx="609462" cy="369332"/>
              </a:xfrm>
              <a:prstGeom prst="rect">
                <a:avLst/>
              </a:prstGeom>
              <a:noFill/>
            </p:spPr>
            <p:txBody>
              <a:bodyPr wrap="none" rtlCol="0">
                <a:spAutoFit/>
              </a:bodyPr>
              <a:lstStyle/>
              <a:p>
                <a:r>
                  <a:rPr lang="en-US" b="1" dirty="0"/>
                  <a:t>V</a:t>
                </a:r>
                <a:r>
                  <a:rPr lang="en-US" b="1" baseline="-25000" dirty="0"/>
                  <a:t>hold</a:t>
                </a:r>
                <a:endParaRPr lang="en-US" b="1" dirty="0"/>
              </a:p>
            </p:txBody>
          </p:sp>
          <p:cxnSp>
            <p:nvCxnSpPr>
              <p:cNvPr id="107" name="Straight Connector 106">
                <a:extLst>
                  <a:ext uri="{FF2B5EF4-FFF2-40B4-BE49-F238E27FC236}">
                    <a16:creationId xmlns:a16="http://schemas.microsoft.com/office/drawing/2014/main" id="{D0318575-827F-5C43-8BA9-52611E284458}"/>
                  </a:ext>
                </a:extLst>
              </p:cNvPr>
              <p:cNvCxnSpPr>
                <a:cxnSpLocks/>
              </p:cNvCxnSpPr>
              <p:nvPr/>
            </p:nvCxnSpPr>
            <p:spPr>
              <a:xfrm>
                <a:off x="3177082" y="4061637"/>
                <a:ext cx="0" cy="2126512"/>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A92F3289-77E9-3A43-AA78-02EB326936CB}"/>
                  </a:ext>
                </a:extLst>
              </p:cNvPr>
              <p:cNvSpPr txBox="1"/>
              <p:nvPr/>
            </p:nvSpPr>
            <p:spPr>
              <a:xfrm>
                <a:off x="4833345" y="5953532"/>
                <a:ext cx="591380" cy="461665"/>
              </a:xfrm>
              <a:prstGeom prst="rect">
                <a:avLst/>
              </a:prstGeom>
              <a:noFill/>
            </p:spPr>
            <p:txBody>
              <a:bodyPr wrap="none" rtlCol="0">
                <a:spAutoFit/>
              </a:bodyPr>
              <a:lstStyle/>
              <a:p>
                <a:r>
                  <a:rPr lang="en-US" sz="2400" b="1" dirty="0"/>
                  <a:t>V</a:t>
                </a:r>
                <a:r>
                  <a:rPr lang="en-US" sz="2400" b="1" baseline="-25000" dirty="0"/>
                  <a:t>GS</a:t>
                </a:r>
                <a:endParaRPr lang="en-US" sz="2400" b="1" dirty="0"/>
              </a:p>
            </p:txBody>
          </p:sp>
          <p:sp>
            <p:nvSpPr>
              <p:cNvPr id="109" name="TextBox 108">
                <a:extLst>
                  <a:ext uri="{FF2B5EF4-FFF2-40B4-BE49-F238E27FC236}">
                    <a16:creationId xmlns:a16="http://schemas.microsoft.com/office/drawing/2014/main" id="{D6FF70ED-2188-CA42-8980-592EBCABF08F}"/>
                  </a:ext>
                </a:extLst>
              </p:cNvPr>
              <p:cNvSpPr txBox="1"/>
              <p:nvPr/>
            </p:nvSpPr>
            <p:spPr>
              <a:xfrm>
                <a:off x="1068103" y="3830804"/>
                <a:ext cx="494046" cy="461665"/>
              </a:xfrm>
              <a:prstGeom prst="rect">
                <a:avLst/>
              </a:prstGeom>
              <a:noFill/>
            </p:spPr>
            <p:txBody>
              <a:bodyPr wrap="none" rtlCol="0">
                <a:spAutoFit/>
              </a:bodyPr>
              <a:lstStyle/>
              <a:p>
                <a:r>
                  <a:rPr lang="en-US" sz="2400" b="1" dirty="0"/>
                  <a:t>I</a:t>
                </a:r>
                <a:r>
                  <a:rPr lang="en-US" sz="2400" b="1" baseline="-25000" dirty="0"/>
                  <a:t>DS</a:t>
                </a:r>
                <a:endParaRPr lang="en-US" sz="2400" b="1" dirty="0"/>
              </a:p>
            </p:txBody>
          </p:sp>
        </p:grpSp>
        <p:cxnSp>
          <p:nvCxnSpPr>
            <p:cNvPr id="3" name="Straight Arrow Connector 2">
              <a:extLst>
                <a:ext uri="{FF2B5EF4-FFF2-40B4-BE49-F238E27FC236}">
                  <a16:creationId xmlns:a16="http://schemas.microsoft.com/office/drawing/2014/main" id="{F56A3E75-E281-0B49-9D41-116398E81DF9}"/>
                </a:ext>
              </a:extLst>
            </p:cNvPr>
            <p:cNvCxnSpPr>
              <a:cxnSpLocks/>
            </p:cNvCxnSpPr>
            <p:nvPr/>
          </p:nvCxnSpPr>
          <p:spPr>
            <a:xfrm>
              <a:off x="5351499" y="3868488"/>
              <a:ext cx="1307805"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980EEF5-54D6-8F4E-949F-AF5840EA53ED}"/>
                </a:ext>
              </a:extLst>
            </p:cNvPr>
            <p:cNvSpPr txBox="1"/>
            <p:nvPr/>
          </p:nvSpPr>
          <p:spPr>
            <a:xfrm>
              <a:off x="5019950" y="3439570"/>
              <a:ext cx="2013436" cy="369332"/>
            </a:xfrm>
            <a:prstGeom prst="rect">
              <a:avLst/>
            </a:prstGeom>
            <a:noFill/>
          </p:spPr>
          <p:txBody>
            <a:bodyPr wrap="none" rtlCol="0">
              <a:spAutoFit/>
            </a:bodyPr>
            <a:lstStyle/>
            <a:p>
              <a:r>
                <a:rPr lang="en-US" b="1" dirty="0"/>
                <a:t>Hysteresis Window</a:t>
              </a:r>
            </a:p>
          </p:txBody>
        </p:sp>
        <p:cxnSp>
          <p:nvCxnSpPr>
            <p:cNvPr id="12" name="Straight Arrow Connector 11">
              <a:extLst>
                <a:ext uri="{FF2B5EF4-FFF2-40B4-BE49-F238E27FC236}">
                  <a16:creationId xmlns:a16="http://schemas.microsoft.com/office/drawing/2014/main" id="{3DDA5F73-10FF-A14B-A233-703CEAD6F9F2}"/>
                </a:ext>
              </a:extLst>
            </p:cNvPr>
            <p:cNvCxnSpPr>
              <a:cxnSpLocks/>
            </p:cNvCxnSpPr>
            <p:nvPr/>
          </p:nvCxnSpPr>
          <p:spPr>
            <a:xfrm flipH="1" flipV="1">
              <a:off x="6776969" y="4922875"/>
              <a:ext cx="1246255" cy="3064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83CE827-7BE8-AB47-A9F4-AC0A33F90EDB}"/>
                </a:ext>
              </a:extLst>
            </p:cNvPr>
            <p:cNvSpPr txBox="1"/>
            <p:nvPr/>
          </p:nvSpPr>
          <p:spPr>
            <a:xfrm>
              <a:off x="7947286" y="5027289"/>
              <a:ext cx="2247827" cy="646331"/>
            </a:xfrm>
            <a:prstGeom prst="rect">
              <a:avLst/>
            </a:prstGeom>
            <a:noFill/>
          </p:spPr>
          <p:txBody>
            <a:bodyPr wrap="square" rtlCol="0">
              <a:spAutoFit/>
            </a:bodyPr>
            <a:lstStyle/>
            <a:p>
              <a:pPr algn="ctr"/>
              <a:r>
                <a:rPr lang="en-US" b="1" dirty="0"/>
                <a:t>Infinite subthreshold slope</a:t>
              </a:r>
            </a:p>
          </p:txBody>
        </p:sp>
      </p:grpSp>
      <p:sp>
        <p:nvSpPr>
          <p:cNvPr id="15" name="TextBox 14">
            <a:extLst>
              <a:ext uri="{FF2B5EF4-FFF2-40B4-BE49-F238E27FC236}">
                <a16:creationId xmlns:a16="http://schemas.microsoft.com/office/drawing/2014/main" id="{9C06A486-A1CE-1045-8B93-47A9CEE7131A}"/>
              </a:ext>
            </a:extLst>
          </p:cNvPr>
          <p:cNvSpPr txBox="1"/>
          <p:nvPr/>
        </p:nvSpPr>
        <p:spPr>
          <a:xfrm>
            <a:off x="1095590" y="4781705"/>
            <a:ext cx="3487087" cy="1077218"/>
          </a:xfrm>
          <a:prstGeom prst="rect">
            <a:avLst/>
          </a:prstGeom>
          <a:noFill/>
        </p:spPr>
        <p:txBody>
          <a:bodyPr wrap="square" rtlCol="0">
            <a:spAutoFit/>
          </a:bodyPr>
          <a:lstStyle/>
          <a:p>
            <a:pPr algn="ctr"/>
            <a:r>
              <a:rPr lang="en-US" sz="3200" b="1" dirty="0"/>
              <a:t>3-terminal (3T) NEM relay</a:t>
            </a:r>
          </a:p>
        </p:txBody>
      </p:sp>
      <p:sp>
        <p:nvSpPr>
          <p:cNvPr id="21" name="TextBox 20">
            <a:extLst>
              <a:ext uri="{FF2B5EF4-FFF2-40B4-BE49-F238E27FC236}">
                <a16:creationId xmlns:a16="http://schemas.microsoft.com/office/drawing/2014/main" id="{C79D1602-CC7F-0948-8309-2EF426E6B1DF}"/>
              </a:ext>
            </a:extLst>
          </p:cNvPr>
          <p:cNvSpPr txBox="1"/>
          <p:nvPr/>
        </p:nvSpPr>
        <p:spPr>
          <a:xfrm>
            <a:off x="2249129" y="309231"/>
            <a:ext cx="1604093" cy="523220"/>
          </a:xfrm>
          <a:prstGeom prst="rect">
            <a:avLst/>
          </a:prstGeom>
          <a:noFill/>
        </p:spPr>
        <p:txBody>
          <a:bodyPr wrap="none" rtlCol="0">
            <a:spAutoFit/>
          </a:bodyPr>
          <a:lstStyle/>
          <a:p>
            <a:r>
              <a:rPr lang="en-US" sz="2800" b="1" dirty="0"/>
              <a:t>OFF-state</a:t>
            </a:r>
          </a:p>
        </p:txBody>
      </p:sp>
      <p:sp>
        <p:nvSpPr>
          <p:cNvPr id="64" name="TextBox 63">
            <a:extLst>
              <a:ext uri="{FF2B5EF4-FFF2-40B4-BE49-F238E27FC236}">
                <a16:creationId xmlns:a16="http://schemas.microsoft.com/office/drawing/2014/main" id="{066F7ABA-F550-694A-B58E-EC5FAFA30135}"/>
              </a:ext>
            </a:extLst>
          </p:cNvPr>
          <p:cNvSpPr txBox="1"/>
          <p:nvPr/>
        </p:nvSpPr>
        <p:spPr>
          <a:xfrm>
            <a:off x="8301155" y="309231"/>
            <a:ext cx="1511119" cy="523220"/>
          </a:xfrm>
          <a:prstGeom prst="rect">
            <a:avLst/>
          </a:prstGeom>
          <a:noFill/>
        </p:spPr>
        <p:txBody>
          <a:bodyPr wrap="none" rtlCol="0">
            <a:spAutoFit/>
          </a:bodyPr>
          <a:lstStyle/>
          <a:p>
            <a:r>
              <a:rPr lang="en-US" sz="2800" b="1" dirty="0"/>
              <a:t>ON-state</a:t>
            </a:r>
          </a:p>
        </p:txBody>
      </p:sp>
      <p:sp>
        <p:nvSpPr>
          <p:cNvPr id="2" name="TextBox 1">
            <a:extLst>
              <a:ext uri="{FF2B5EF4-FFF2-40B4-BE49-F238E27FC236}">
                <a16:creationId xmlns:a16="http://schemas.microsoft.com/office/drawing/2014/main" id="{7C5D0FC0-E0BC-9542-B3AA-4E5DCC1B9C6D}"/>
              </a:ext>
            </a:extLst>
          </p:cNvPr>
          <p:cNvSpPr txBox="1"/>
          <p:nvPr/>
        </p:nvSpPr>
        <p:spPr>
          <a:xfrm>
            <a:off x="8619426" y="2779335"/>
            <a:ext cx="962379" cy="369332"/>
          </a:xfrm>
          <a:prstGeom prst="rect">
            <a:avLst/>
          </a:prstGeom>
          <a:noFill/>
        </p:spPr>
        <p:txBody>
          <a:bodyPr wrap="none" rtlCol="0">
            <a:spAutoFit/>
          </a:bodyPr>
          <a:lstStyle/>
          <a:p>
            <a:r>
              <a:rPr lang="en-US" dirty="0"/>
              <a:t>(V</a:t>
            </a:r>
            <a:r>
              <a:rPr lang="en-US" baseline="-25000" dirty="0"/>
              <a:t>B</a:t>
            </a:r>
            <a:r>
              <a:rPr lang="en-US" dirty="0"/>
              <a:t> = V</a:t>
            </a:r>
            <a:r>
              <a:rPr lang="en-US" baseline="-25000" dirty="0"/>
              <a:t>S</a:t>
            </a:r>
            <a:r>
              <a:rPr lang="en-US" dirty="0"/>
              <a:t>)</a:t>
            </a:r>
          </a:p>
        </p:txBody>
      </p:sp>
    </p:spTree>
    <p:extLst>
      <p:ext uri="{BB962C8B-B14F-4D97-AF65-F5344CB8AC3E}">
        <p14:creationId xmlns:p14="http://schemas.microsoft.com/office/powerpoint/2010/main" val="598017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48DA-89DE-3B41-8E62-5F35E2EAB2D8}"/>
              </a:ext>
            </a:extLst>
          </p:cNvPr>
          <p:cNvSpPr>
            <a:spLocks noGrp="1"/>
          </p:cNvSpPr>
          <p:nvPr>
            <p:ph type="title"/>
          </p:nvPr>
        </p:nvSpPr>
        <p:spPr/>
        <p:txBody>
          <a:bodyPr/>
          <a:lstStyle/>
          <a:p>
            <a:r>
              <a:rPr lang="en-US" dirty="0"/>
              <a:t>3T &amp; 4T NEM Relays</a:t>
            </a:r>
          </a:p>
        </p:txBody>
      </p:sp>
      <p:pic>
        <p:nvPicPr>
          <p:cNvPr id="5" name="Content Placeholder 4">
            <a:extLst>
              <a:ext uri="{FF2B5EF4-FFF2-40B4-BE49-F238E27FC236}">
                <a16:creationId xmlns:a16="http://schemas.microsoft.com/office/drawing/2014/main" id="{F4F10EAB-EB1F-8348-952D-ABC9E31A976A}"/>
              </a:ext>
            </a:extLst>
          </p:cNvPr>
          <p:cNvPicPr>
            <a:picLocks noGrp="1" noChangeAspect="1"/>
          </p:cNvPicPr>
          <p:nvPr>
            <p:ph idx="1"/>
          </p:nvPr>
        </p:nvPicPr>
        <p:blipFill>
          <a:blip r:embed="rId2"/>
          <a:stretch>
            <a:fillRect/>
          </a:stretch>
        </p:blipFill>
        <p:spPr>
          <a:xfrm>
            <a:off x="2170232" y="1825625"/>
            <a:ext cx="7851535" cy="4351338"/>
          </a:xfrm>
        </p:spPr>
      </p:pic>
      <p:sp>
        <p:nvSpPr>
          <p:cNvPr id="3" name="TextBox 2">
            <a:extLst>
              <a:ext uri="{FF2B5EF4-FFF2-40B4-BE49-F238E27FC236}">
                <a16:creationId xmlns:a16="http://schemas.microsoft.com/office/drawing/2014/main" id="{9437ED5E-65D6-D943-A77E-7F4BDFD924A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359517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D8987-DCFD-D447-9E70-23ED280A511B}"/>
              </a:ext>
            </a:extLst>
          </p:cNvPr>
          <p:cNvSpPr>
            <a:spLocks noGrp="1"/>
          </p:cNvSpPr>
          <p:nvPr>
            <p:ph type="title"/>
          </p:nvPr>
        </p:nvSpPr>
        <p:spPr/>
        <p:txBody>
          <a:bodyPr/>
          <a:lstStyle/>
          <a:p>
            <a:r>
              <a:rPr lang="en-US" dirty="0"/>
              <a:t>Modern Clamped-Clamped 4T NEM Relay</a:t>
            </a:r>
          </a:p>
        </p:txBody>
      </p:sp>
      <p:pic>
        <p:nvPicPr>
          <p:cNvPr id="5" name="Content Placeholder 4">
            <a:extLst>
              <a:ext uri="{FF2B5EF4-FFF2-40B4-BE49-F238E27FC236}">
                <a16:creationId xmlns:a16="http://schemas.microsoft.com/office/drawing/2014/main" id="{305E12E6-82C6-6043-A4C2-E19359E3AD5D}"/>
              </a:ext>
            </a:extLst>
          </p:cNvPr>
          <p:cNvPicPr>
            <a:picLocks noGrp="1" noChangeAspect="1"/>
          </p:cNvPicPr>
          <p:nvPr>
            <p:ph idx="1"/>
          </p:nvPr>
        </p:nvPicPr>
        <p:blipFill>
          <a:blip r:embed="rId3"/>
          <a:stretch>
            <a:fillRect/>
          </a:stretch>
        </p:blipFill>
        <p:spPr>
          <a:xfrm>
            <a:off x="838200" y="2438492"/>
            <a:ext cx="10515600" cy="3125604"/>
          </a:xfrm>
        </p:spPr>
      </p:pic>
      <p:sp>
        <p:nvSpPr>
          <p:cNvPr id="6" name="TextBox 5">
            <a:extLst>
              <a:ext uri="{FF2B5EF4-FFF2-40B4-BE49-F238E27FC236}">
                <a16:creationId xmlns:a16="http://schemas.microsoft.com/office/drawing/2014/main" id="{2CD6F05A-C121-244B-9F01-DC2D8661901C}"/>
              </a:ext>
            </a:extLst>
          </p:cNvPr>
          <p:cNvSpPr txBox="1"/>
          <p:nvPr/>
        </p:nvSpPr>
        <p:spPr>
          <a:xfrm>
            <a:off x="2033286" y="6061988"/>
            <a:ext cx="8125427" cy="430887"/>
          </a:xfrm>
          <a:prstGeom prst="rect">
            <a:avLst/>
          </a:prstGeom>
          <a:noFill/>
        </p:spPr>
        <p:txBody>
          <a:bodyPr wrap="square" rtlCol="0">
            <a:spAutoFit/>
          </a:bodyPr>
          <a:lstStyle/>
          <a:p>
            <a:r>
              <a:rPr lang="en-US" sz="1100" b="1" dirty="0"/>
              <a:t>Source:</a:t>
            </a:r>
            <a:r>
              <a:rPr lang="en-US" sz="1100" dirty="0"/>
              <a:t> Ye, Z. A., S. Almeida, M. </a:t>
            </a:r>
            <a:r>
              <a:rPr lang="en-US" sz="1100" dirty="0" err="1"/>
              <a:t>Rusch</a:t>
            </a:r>
            <a:r>
              <a:rPr lang="en-US" sz="1100" dirty="0"/>
              <a:t>, A. </a:t>
            </a:r>
            <a:r>
              <a:rPr lang="en-US" sz="1100" dirty="0" err="1"/>
              <a:t>Perlas</a:t>
            </a:r>
            <a:r>
              <a:rPr lang="en-US" sz="1100" dirty="0"/>
              <a:t>, W. Zhang, U. </a:t>
            </a:r>
            <a:r>
              <a:rPr lang="en-US" sz="1100" dirty="0" err="1"/>
              <a:t>Sikder</a:t>
            </a:r>
            <a:r>
              <a:rPr lang="en-US" sz="1100" dirty="0"/>
              <a:t>, J. Jeon, V. </a:t>
            </a:r>
            <a:r>
              <a:rPr lang="en-US" sz="1100" dirty="0" err="1"/>
              <a:t>Stojanović</a:t>
            </a:r>
            <a:r>
              <a:rPr lang="en-US" sz="1100" dirty="0"/>
              <a:t>, and T-JK Liu. "Demonstration of 50-mV Digital Integrated Circuits with Microelectromechanical Relays." In </a:t>
            </a:r>
            <a:r>
              <a:rPr lang="en-US" sz="1100" i="1" dirty="0"/>
              <a:t>2018 IEEE International Electron Devices Meeting (IEDM)</a:t>
            </a:r>
            <a:r>
              <a:rPr lang="en-US" sz="1100" dirty="0"/>
              <a:t>, pp. 4-1. IEEE, 2018.</a:t>
            </a:r>
            <a:endParaRPr lang="en-US" sz="1100" b="1" dirty="0"/>
          </a:p>
        </p:txBody>
      </p:sp>
    </p:spTree>
    <p:extLst>
      <p:ext uri="{BB962C8B-B14F-4D97-AF65-F5344CB8AC3E}">
        <p14:creationId xmlns:p14="http://schemas.microsoft.com/office/powerpoint/2010/main" val="3471483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40638</TotalTime>
  <Words>2667</Words>
  <Application>Microsoft Macintosh PowerPoint</Application>
  <PresentationFormat>Widescreen</PresentationFormat>
  <Paragraphs>562</Paragraphs>
  <Slides>36</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Cambria Math</vt:lpstr>
      <vt:lpstr>Office Theme</vt:lpstr>
      <vt:lpstr>Hybrid RRAM-NEM Relay Design for Nonvolatile 3D Routing in CGRAs</vt:lpstr>
      <vt:lpstr>Designing an application today</vt:lpstr>
      <vt:lpstr>Where does reconfigurability overhead come from?</vt:lpstr>
      <vt:lpstr>Reducing reconfigurable routing overhead using emerging nanotechnologies</vt:lpstr>
      <vt:lpstr>Combining RRAM and NEMS approaches</vt:lpstr>
      <vt:lpstr>NEM Relays</vt:lpstr>
      <vt:lpstr>PowerPoint Presentation</vt:lpstr>
      <vt:lpstr>3T &amp; 4T NEM Relays</vt:lpstr>
      <vt:lpstr>Modern Clamped-Clamped 4T NEM Relay</vt:lpstr>
      <vt:lpstr>New idea: multi-bit routing with NEM relays</vt:lpstr>
      <vt:lpstr>Previous work on NEM relays for FPGAs</vt:lpstr>
      <vt:lpstr>Half-Select Design for NEM Relay R/W</vt:lpstr>
      <vt:lpstr>Properties that lead to overhead cancellation</vt:lpstr>
      <vt:lpstr>RRAM</vt:lpstr>
      <vt:lpstr>PowerPoint Presentation</vt:lpstr>
      <vt:lpstr>Previous work on RRAM for FPGAs</vt:lpstr>
      <vt:lpstr>RRAM 1T2R Operation Modes</vt:lpstr>
      <vt:lpstr>Properties that lead to overhead cancellation</vt:lpstr>
      <vt:lpstr>How can we synergize RRAM &amp; NEM relays?</vt:lpstr>
      <vt:lpstr>Hybrid Circuit Architecture</vt:lpstr>
      <vt:lpstr>Properties that lead to overhead cancellation</vt:lpstr>
      <vt:lpstr>Preliminary SPICE Simulations</vt:lpstr>
      <vt:lpstr>Valid state transitions</vt:lpstr>
      <vt:lpstr>Time trace of valid state transitions in HSPICE</vt:lpstr>
      <vt:lpstr>Half-select problem</vt:lpstr>
      <vt:lpstr>Row/col controllers</vt:lpstr>
      <vt:lpstr>Island-Style Architecture</vt:lpstr>
      <vt:lpstr>RRAM/NEMS switch layouts</vt:lpstr>
      <vt:lpstr>RRAM/NEMS switch layouts (~5um x 5um)</vt:lpstr>
      <vt:lpstr>PE Tile Layouts (~90um x 90um)</vt:lpstr>
      <vt:lpstr>Switch boxes</vt:lpstr>
      <vt:lpstr>Connection boxes</vt:lpstr>
      <vt:lpstr>Layout strategy: 3D stacking of CBs + SBs</vt:lpstr>
      <vt:lpstr>(Future Work: LUTs with RRAM/NEMS)</vt:lpstr>
      <vt:lpstr>Next Steps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Akash Levy</dc:creator>
  <cp:lastModifiedBy>Akash Levy</cp:lastModifiedBy>
  <cp:revision>118</cp:revision>
  <dcterms:created xsi:type="dcterms:W3CDTF">2019-01-14T09:04:24Z</dcterms:created>
  <dcterms:modified xsi:type="dcterms:W3CDTF">2019-04-23T00:16:10Z</dcterms:modified>
</cp:coreProperties>
</file>

<file path=docProps/thumbnail.jpeg>
</file>